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052" r:id="rId2"/>
  </p:sldMasterIdLst>
  <p:notesMasterIdLst>
    <p:notesMasterId r:id="rId42"/>
  </p:notesMasterIdLst>
  <p:handoutMasterIdLst>
    <p:handoutMasterId r:id="rId43"/>
  </p:handoutMasterIdLst>
  <p:sldIdLst>
    <p:sldId id="256" r:id="rId3"/>
    <p:sldId id="825" r:id="rId4"/>
    <p:sldId id="814" r:id="rId5"/>
    <p:sldId id="816" r:id="rId6"/>
    <p:sldId id="815" r:id="rId7"/>
    <p:sldId id="818" r:id="rId8"/>
    <p:sldId id="776" r:id="rId9"/>
    <p:sldId id="805" r:id="rId10"/>
    <p:sldId id="802" r:id="rId11"/>
    <p:sldId id="803" r:id="rId12"/>
    <p:sldId id="813" r:id="rId13"/>
    <p:sldId id="804" r:id="rId14"/>
    <p:sldId id="817" r:id="rId15"/>
    <p:sldId id="806" r:id="rId16"/>
    <p:sldId id="777" r:id="rId17"/>
    <p:sldId id="809" r:id="rId18"/>
    <p:sldId id="810" r:id="rId19"/>
    <p:sldId id="759" r:id="rId20"/>
    <p:sldId id="785" r:id="rId21"/>
    <p:sldId id="767" r:id="rId22"/>
    <p:sldId id="811" r:id="rId23"/>
    <p:sldId id="734" r:id="rId24"/>
    <p:sldId id="750" r:id="rId25"/>
    <p:sldId id="751" r:id="rId26"/>
    <p:sldId id="807" r:id="rId27"/>
    <p:sldId id="786" r:id="rId28"/>
    <p:sldId id="787" r:id="rId29"/>
    <p:sldId id="819" r:id="rId30"/>
    <p:sldId id="752" r:id="rId31"/>
    <p:sldId id="788" r:id="rId32"/>
    <p:sldId id="789" r:id="rId33"/>
    <p:sldId id="790" r:id="rId34"/>
    <p:sldId id="820" r:id="rId35"/>
    <p:sldId id="791" r:id="rId36"/>
    <p:sldId id="821" r:id="rId37"/>
    <p:sldId id="822" r:id="rId38"/>
    <p:sldId id="823" r:id="rId39"/>
    <p:sldId id="824" r:id="rId40"/>
    <p:sldId id="710" r:id="rId4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B2B2B2"/>
    <a:srgbClr val="FFFF00"/>
    <a:srgbClr val="336699"/>
    <a:srgbClr val="0099CC"/>
    <a:srgbClr val="99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7418" autoAdjust="0"/>
  </p:normalViewPr>
  <p:slideViewPr>
    <p:cSldViewPr>
      <p:cViewPr varScale="1">
        <p:scale>
          <a:sx n="81" d="100"/>
          <a:sy n="81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90810B9C-C4FB-E9EE-1F1F-D801BBB278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t" anchorCtr="0" compatLnSpc="1">
            <a:prstTxWarp prst="textNoShape">
              <a:avLst/>
            </a:prstTxWarp>
          </a:bodyPr>
          <a:lstStyle>
            <a:lvl1pPr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4A8DAF6-8ECD-AE5E-FB1B-A85AC65F5A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t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D9081EB3-B0C2-4346-924F-8C717479DF52}" type="datetime1">
              <a:rPr lang="en-US"/>
              <a:pPr>
                <a:defRPr/>
              </a:pPr>
              <a:t>5/7/2023</a:t>
            </a:fld>
            <a:endParaRPr lang="en-US"/>
          </a:p>
        </p:txBody>
      </p:sp>
      <p:sp>
        <p:nvSpPr>
          <p:cNvPr id="328708" name="Rectangle 4">
            <a:extLst>
              <a:ext uri="{FF2B5EF4-FFF2-40B4-BE49-F238E27FC236}">
                <a16:creationId xmlns:a16="http://schemas.microsoft.com/office/drawing/2014/main" id="{07898576-1F06-F4E4-1359-FE81894043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>
            <a:extLst>
              <a:ext uri="{FF2B5EF4-FFF2-40B4-BE49-F238E27FC236}">
                <a16:creationId xmlns:a16="http://schemas.microsoft.com/office/drawing/2014/main" id="{76224516-7884-9A14-ED5A-22B6D270DF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100"/>
            </a:lvl1pPr>
          </a:lstStyle>
          <a:p>
            <a:pPr>
              <a:defRPr/>
            </a:pPr>
            <a:fld id="{726A39DE-372E-481B-BBD4-9BBF2EBB9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7305260-692B-3F4A-6ABD-E90A90133F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CAE6921-3E16-DB59-3F5F-F7117B41AC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D240419-5CD2-4C3F-A62A-9EB62D7A125C}" type="datetime1">
              <a:rPr lang="en-US"/>
              <a:pPr>
                <a:defRPr/>
              </a:pPr>
              <a:t>5/7/2023</a:t>
            </a:fld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0D551E3-5F36-BA9C-A471-B9C105F3CF8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7C5101B-E3B0-5F94-2767-00834ACFD4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DA1566C-2FC4-7948-8257-09128524E7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335B3BE-0C18-6280-5A31-CAC05DD6D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5A86557C-FC3C-4883-A167-AFF1EADD1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4F74EEB-05B0-E8F2-40CE-AA996BA2E3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45E8D-DC11-49D1-BC7F-5CE0D65A058A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86B1612B-B217-6735-2A1B-3E9F43091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F5B03-FA86-4BDB-B23B-846D703115BC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1133B750-1C86-E828-402C-C0186893CA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0675A8CE-42FA-FD61-EAF0-64113F728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97AF1E8-9EC7-8756-94CE-A66124F5C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947869E-BEE6-7956-D39A-56EEDCB72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A61D825E-804C-0FDB-0895-B08142EDEA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6888BD-B383-4038-9299-14061CBB440F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A6961482-10F1-31E3-19FD-1986278AB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FC5A87-8925-47BB-BA45-4EB0FEA41A61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C6507A2-FF01-F3E4-FAFD-95CDF4D78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EFACA14-8F16-9971-3B56-E83AC2422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97C0F05E-C56E-BB06-CF81-38B91F974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651B0B-5334-4F4C-8094-4E4DCC715D8C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70B1B3E3-2844-7203-083D-FD9DCBE61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26FAD-CD0B-46E6-8E67-20EE179D9B90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DCD7943-527B-C583-6103-00A737A60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F6F6AE9-A861-A617-D680-536DDFBA8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6B6ED6C1-A15D-28C2-9709-E6BCFBD84D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09F763-B711-4724-A6ED-D9787C3A4CD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408E1952-8463-B0E5-B03D-90024A5AB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0A101-6475-40F1-9E06-D89E37C75B92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3E901A7-E97C-681D-8CE8-1B63CF432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CCBE40E-84EC-6EAB-FDAF-4FE9BFD2D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8D938773-D1CA-1679-1273-A5FCDCDFEB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A8B30D-E499-49B4-B08F-E413B740DB9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519566E8-956E-8484-930A-54559BE55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5BC236-A489-462E-86E6-B86FCFA74024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B11789E-280A-29D5-0CD9-08099549B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2A63242-A9C2-CC76-A9BC-5FEF1F58A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9940" name="Date Placeholder 3">
            <a:extLst>
              <a:ext uri="{FF2B5EF4-FFF2-40B4-BE49-F238E27FC236}">
                <a16:creationId xmlns:a16="http://schemas.microsoft.com/office/drawing/2014/main" id="{0A15CA26-6BE8-9619-8B75-D3A09BB67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CEE12-4FBE-4E8E-B918-8A6484594CCE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0877565B-8F2E-4AF0-F705-8FFE5C210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79DBB-81E6-4B09-9F6C-2384736906E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2DBB4DE-B6F2-A381-F851-202AC9DC77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A4C48F-930A-42C4-9A9A-01482380246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8EA5D831-9DD7-F3CD-5B63-4E365101A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BB165-6716-46F2-9C16-E40516E5BDA3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4F37349-8043-CF4F-C0A1-718F30780D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2E17610D-B0EB-F26B-F21D-7F5D6D277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6136E2C-A5F0-6EB8-7E61-25996EA5D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B4006FB-4CCE-4BF3-8C9D-C4B2D431A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4036" name="Date Placeholder 3">
            <a:extLst>
              <a:ext uri="{FF2B5EF4-FFF2-40B4-BE49-F238E27FC236}">
                <a16:creationId xmlns:a16="http://schemas.microsoft.com/office/drawing/2014/main" id="{13C2DA36-0C2C-59E6-DAE5-7C3365CE57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260389-EB68-43BA-9D6E-7FACF647620C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793D7E2E-AAF0-6AF7-9530-A28F16C8A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F67487-2F76-4FED-8682-368F5DC6F923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6989061-3C5D-8504-69F1-BB676C1E7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21E3CFE-243A-2D17-C9AB-B29C28F1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6084" name="Date Placeholder 3">
            <a:extLst>
              <a:ext uri="{FF2B5EF4-FFF2-40B4-BE49-F238E27FC236}">
                <a16:creationId xmlns:a16="http://schemas.microsoft.com/office/drawing/2014/main" id="{1C26A1BD-0345-17FD-608E-24FCBB64A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6C399D-2DE0-433A-BD82-7F86A4CAC275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AA7BEE71-F844-A7EE-90DE-913876265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12DCD-7F7A-4768-A617-DA8ECDACCAE9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9F2AC90-ECC5-550D-50C4-B23513E47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E08F52E-62EF-1534-B9E8-CD5B03DA3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8132" name="Date Placeholder 3">
            <a:extLst>
              <a:ext uri="{FF2B5EF4-FFF2-40B4-BE49-F238E27FC236}">
                <a16:creationId xmlns:a16="http://schemas.microsoft.com/office/drawing/2014/main" id="{6F831A5C-D02F-503E-8047-7943B20ACA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CE26B-B690-41FC-B594-6760338272FE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48133" name="Slide Number Placeholder 4">
            <a:extLst>
              <a:ext uri="{FF2B5EF4-FFF2-40B4-BE49-F238E27FC236}">
                <a16:creationId xmlns:a16="http://schemas.microsoft.com/office/drawing/2014/main" id="{4939030F-C5C3-C8D5-B89A-505F13B1B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5CEC97-60F3-445F-A729-4D61D27B3963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789977A8-8373-6BB1-78BB-448A5E9366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CF738C3-0627-0ACC-81F4-57C832D5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A8AD20CA-4835-FC4A-C363-227101DA5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7D3224-AA3B-4F11-AF68-DE6DB4FE285B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A4BDEB59-69A8-9614-684E-69EAC9231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0C5044-64F6-4F5E-9F53-7E3397FE66AE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C7777F10-17BA-F696-F564-337B97469C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EF3EDE-DB29-4E96-8A9D-B706B273503C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8D6E7BF0-A086-42D1-ED2F-02C48EC49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29EE7A-243A-475A-BC79-29B1EFC6BAAF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1964D5C5-5635-9E2F-2C9F-8075B84B5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6B3776A7-BBA6-9E92-DE14-62EA70273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9D41AC6D-882C-1C90-C9EB-2F1CCD15E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DC5D89F9-7E05-EFCC-0E52-BA11B34F9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33D4558A-000E-EF01-E4C8-61419F957B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67EE24-9380-4324-AADC-AAE2B7D55879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326C91A7-4684-473A-BD3E-1E53D227F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0DF9C0-332F-4A70-9E5B-F41BCCEAC29B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B77A84C-2950-5BD8-C563-498DF0BB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28C4A14B-C1E1-1949-EA11-54B5160D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8CD111C6-4669-DEFF-8DB4-1EBA7E8629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8D9A6B-DE1E-461A-844B-40185760EC20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06F3090F-8881-DF9C-0B1E-DCB71A023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1959C-1575-4091-A6C5-65C754C8669A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71E7C44-C29B-C8D3-7214-DE551B363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CE3BE65-C5F0-EA2D-64E0-33BF73E1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B24646FF-BDCA-F932-BD25-584CBCF2F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57A045-87A5-4F71-B620-54D1A9EF614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3C3722F9-3C4C-E703-7BB4-16AEF27BE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46A3DE-A98E-4DF2-A13F-8C55BB743B9F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2A2B2851-9555-F0EC-B326-104C005A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064BF693-C01C-D50B-3B22-57ED3643D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DB53AA21-7B47-C54E-4794-F3DE565455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CCAF69-2BBC-4AF1-9A1B-F99523871365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id="{B6E56841-CFC4-F76B-2B50-3F8E39C62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F6D851-9B92-466C-B2AB-BD72A304E15B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1B843680-A592-FA5E-15F4-CE335E375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DC2B5CF2-81C0-161D-156F-032166A39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0420" name="Date Placeholder 3">
            <a:extLst>
              <a:ext uri="{FF2B5EF4-FFF2-40B4-BE49-F238E27FC236}">
                <a16:creationId xmlns:a16="http://schemas.microsoft.com/office/drawing/2014/main" id="{C4227A7B-8C78-0790-BB4F-84A449AC4D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6608E4-FDED-417D-8902-7AE468DB54A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0421" name="Slide Number Placeholder 4">
            <a:extLst>
              <a:ext uri="{FF2B5EF4-FFF2-40B4-BE49-F238E27FC236}">
                <a16:creationId xmlns:a16="http://schemas.microsoft.com/office/drawing/2014/main" id="{11531950-9134-052E-B598-18A57903B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A6C726-5D13-4058-A22E-E6EAD97CDB99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5A7BE222-891C-D670-D235-9D83454EE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359E195-7267-894C-26BD-299FBB2F5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F0A86F69-4C66-9020-0CE9-ADDCB6C71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0186D-2C42-4279-933D-7B9ECE194630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D44D8EF6-68CC-8AF6-9DC7-CE620EECD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BDB4A1-A9BB-4A6D-A01B-C11B3816547F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AC6D5C69-4606-8694-DB3D-ED15D8D78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675CF3DE-596A-8EEE-9106-3DC3132CC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4516" name="Date Placeholder 3">
            <a:extLst>
              <a:ext uri="{FF2B5EF4-FFF2-40B4-BE49-F238E27FC236}">
                <a16:creationId xmlns:a16="http://schemas.microsoft.com/office/drawing/2014/main" id="{997E01CF-A4F1-B0C2-C09B-ADEFAD5F4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AAA940-08B9-4DA5-AB43-38C121BDB019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02EF72E0-7E60-A0AF-3169-6D796F439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6181D0-7F24-4C22-9B20-20B0064E7E2B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A805E319-9FD8-F4A1-E36F-7D2B7893A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51C698CF-5C5F-92FE-4793-43BFF1A6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6564" name="Date Placeholder 3">
            <a:extLst>
              <a:ext uri="{FF2B5EF4-FFF2-40B4-BE49-F238E27FC236}">
                <a16:creationId xmlns:a16="http://schemas.microsoft.com/office/drawing/2014/main" id="{9B32B984-83C0-8412-4F8B-0733728815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4E6249-867A-4F9B-ADA7-AC3CBC16487F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6565" name="Slide Number Placeholder 4">
            <a:extLst>
              <a:ext uri="{FF2B5EF4-FFF2-40B4-BE49-F238E27FC236}">
                <a16:creationId xmlns:a16="http://schemas.microsoft.com/office/drawing/2014/main" id="{C4E0EC06-470E-FFF7-4B0A-EA842B157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16F0F-124A-440C-8D52-AECB737BABF9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D465BB77-347E-55F0-D193-7E7377644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A13E4350-47E0-63BE-F467-2493AC911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0B3AB38B-BB7C-82D1-A7FE-55D32FB75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558EB-00FC-4383-BBBC-274B2CE18DF1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F3C0C4FA-51D8-550F-B312-C92C26D7D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008FAA-62DD-4781-ADDE-6DA706150E88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6E5933F5-05F1-554F-0256-62773B228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76268C32-B356-E463-F7DF-90079A21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0660" name="Date Placeholder 3">
            <a:extLst>
              <a:ext uri="{FF2B5EF4-FFF2-40B4-BE49-F238E27FC236}">
                <a16:creationId xmlns:a16="http://schemas.microsoft.com/office/drawing/2014/main" id="{5093A7D9-C4CE-0A54-92BB-12C9F10592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F48E4-048C-4A09-A38C-1C324CD8E595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00F02794-04AE-0F9C-C285-54159497B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8FC62-BD52-42FF-8C0D-FE3DB4DF74DD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1105BC8-2E87-6A61-25A9-E7AC1055E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4B2CDED-6759-7866-183E-59FC834E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6DBA62D0-A6DC-CC79-96B1-946D28B81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25C065-6DF8-4E4D-8B78-33EB0A83E4E3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0E92250A-CE9A-ABD5-32A1-D53DDBABC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A7B12-CBE8-43F2-AD3F-38971CB9A8EA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E391EBDF-7949-06FE-95C2-2DF1B1455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856E2F60-7236-31FA-A7C2-63B3E8E5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2708" name="Date Placeholder 3">
            <a:extLst>
              <a:ext uri="{FF2B5EF4-FFF2-40B4-BE49-F238E27FC236}">
                <a16:creationId xmlns:a16="http://schemas.microsoft.com/office/drawing/2014/main" id="{09349897-6A38-A765-A047-8D6AD7786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C5DCCB-94F8-4119-86E8-2AA0998C89D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5346658B-E2FB-368E-1241-9B4421D6E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C512B2-A994-49C8-B5B4-0FD40DB269BC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8E5749EC-37B2-1399-8C78-262E54E66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E5B804C4-530C-3A5D-24B6-EFD8E504A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4756" name="Date Placeholder 3">
            <a:extLst>
              <a:ext uri="{FF2B5EF4-FFF2-40B4-BE49-F238E27FC236}">
                <a16:creationId xmlns:a16="http://schemas.microsoft.com/office/drawing/2014/main" id="{18D3184D-BA53-75BF-126C-C9B8A74F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5A0A3C-F670-4014-92F8-5BBA52196EE9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98B4FFAC-A3CD-166E-1B54-22D59707B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586C8F-D2BB-4F3E-B309-A8FA9CBDAF60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D7BC28E8-8D8B-B06F-E90F-F945B471D8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483AD63D-7785-BE06-E9B4-FA90F6552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6804" name="Date Placeholder 3">
            <a:extLst>
              <a:ext uri="{FF2B5EF4-FFF2-40B4-BE49-F238E27FC236}">
                <a16:creationId xmlns:a16="http://schemas.microsoft.com/office/drawing/2014/main" id="{2D3781B2-DD28-C522-376F-E307871BBE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30CFAF-264D-434B-B81A-C58754DC686A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E2B2E295-2618-0D47-3228-DC5212942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6A217C-6BEE-473F-BE57-56B7B258DA9F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5DE1D62E-1AFD-F894-2D98-3B43DA8A5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9F1FABEE-5A47-108B-60BB-7A438A4CB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8852" name="Date Placeholder 3">
            <a:extLst>
              <a:ext uri="{FF2B5EF4-FFF2-40B4-BE49-F238E27FC236}">
                <a16:creationId xmlns:a16="http://schemas.microsoft.com/office/drawing/2014/main" id="{C1F2EFDB-8C87-498D-52A3-FA07E6D97A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47B02-2A38-4CE8-9226-C8D65510A354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2BFB9F50-E05F-5E9E-7442-DCA3DF54B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6AAC91-96D2-4E33-B887-EE06D67104E1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48AA1D2-F893-869F-AFC6-1DDA89C14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A3250375-1D67-527D-8074-7583761F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0900" name="Date Placeholder 3">
            <a:extLst>
              <a:ext uri="{FF2B5EF4-FFF2-40B4-BE49-F238E27FC236}">
                <a16:creationId xmlns:a16="http://schemas.microsoft.com/office/drawing/2014/main" id="{99FA6B89-4607-B25E-0E21-47A756D675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2CFA9B-247B-406D-B63F-70DC3B658FAE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8B9FA239-E486-46D6-E635-129653BD0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F89D20-8C92-4B41-A592-8D58114A2CD8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0AD0C2E2-0B79-7B90-6B98-37678401D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26885DBB-1A65-0BEF-CEB1-4BF16069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2948" name="Date Placeholder 3">
            <a:extLst>
              <a:ext uri="{FF2B5EF4-FFF2-40B4-BE49-F238E27FC236}">
                <a16:creationId xmlns:a16="http://schemas.microsoft.com/office/drawing/2014/main" id="{1F68884B-D278-8623-2877-16F23B444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49D107-3446-4131-B5CE-A9A66B207D85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10D17DF1-31CF-5B4D-EC57-A05B59927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9E0DB7-EE76-461E-A39A-B3E7F4980CD9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6C925E8-F26C-BF89-6281-4E5529A8F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900467D-AB46-B62B-C302-DC5B715B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4996" name="Date Placeholder 3">
            <a:extLst>
              <a:ext uri="{FF2B5EF4-FFF2-40B4-BE49-F238E27FC236}">
                <a16:creationId xmlns:a16="http://schemas.microsoft.com/office/drawing/2014/main" id="{55B68FEF-FBB4-BB7B-71CA-765B7F9642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E5895-5B7B-408A-A7B3-54ACB8E2C04D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380035A1-51D7-73A7-6699-17B909269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F3D23-9A56-4BDD-8BE5-A1A07A49EFC0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3A54C2AE-2422-6497-AE69-D5CDB09D3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5F7BB692-4DDD-020F-DC35-0A48A5870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7044" name="Date Placeholder 3">
            <a:extLst>
              <a:ext uri="{FF2B5EF4-FFF2-40B4-BE49-F238E27FC236}">
                <a16:creationId xmlns:a16="http://schemas.microsoft.com/office/drawing/2014/main" id="{6626E3FD-F017-18AA-E936-3939CD9866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1F0D86-23AF-45C0-9F4F-5F93CC1EB804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7045" name="Slide Number Placeholder 4">
            <a:extLst>
              <a:ext uri="{FF2B5EF4-FFF2-40B4-BE49-F238E27FC236}">
                <a16:creationId xmlns:a16="http://schemas.microsoft.com/office/drawing/2014/main" id="{B82AE715-4A98-5E00-684D-782A33535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10743C-A8C9-485B-B4D0-735853FE884E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EA32FC4E-FC84-D3BC-14BC-84C84EF1A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050D9A6F-DEA9-99A7-35BE-E160BD4A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9092" name="Date Placeholder 3">
            <a:extLst>
              <a:ext uri="{FF2B5EF4-FFF2-40B4-BE49-F238E27FC236}">
                <a16:creationId xmlns:a16="http://schemas.microsoft.com/office/drawing/2014/main" id="{46115419-3EF5-F06B-14C7-8E3D6C934F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966CFD-66CA-4526-BCB6-94B136C756FF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39F3A453-90C0-8275-CB8A-39840D9C7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C3596E-2A22-44C9-82D0-7F08CE8309E7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>
            <a:extLst>
              <a:ext uri="{FF2B5EF4-FFF2-40B4-BE49-F238E27FC236}">
                <a16:creationId xmlns:a16="http://schemas.microsoft.com/office/drawing/2014/main" id="{3636C4C3-30AD-44D9-8159-7B2D75EB10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7025C3-AEBC-494A-BCA0-C279F8EA4727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91139" name="Rectangle 7">
            <a:extLst>
              <a:ext uri="{FF2B5EF4-FFF2-40B4-BE49-F238E27FC236}">
                <a16:creationId xmlns:a16="http://schemas.microsoft.com/office/drawing/2014/main" id="{2F32F944-DE55-BBD8-44D1-3746F789E0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1931E-6CF0-4BB8-929A-E74B0EEFCD9A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95449876-8151-773C-0DED-472CA7ED10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2EA3844B-A566-CF7A-06BA-AFE878404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2D0A8D2-B10E-50C6-2F70-B4D9007EA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58E49C8-325C-8796-4D9A-2A14C285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9299516D-B9AF-B3EF-B498-EE5F737457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14E28-6C67-46C1-ADDB-E1528A128D94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32130208-9062-87F5-678B-1BC097B85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6B9738-7599-4470-96E8-4CE513A54A9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CFD82E2-3C75-ADDD-2D6F-291BB4D6F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BCD44B5-FCBD-E396-538F-FE9DE6695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EB5F80D8-5CFC-4401-1F0A-BBC36D7173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3DC719-3F8E-4801-9351-6AF8CB66F8C8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87630F07-A496-7E92-9F24-14B336FE9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105AAA-9B52-424C-A904-FD1820492A00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41F9D8F-2684-731D-C90D-BEA9CEDAF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5265DA4-ABD6-A7E3-FB96-4A6C9453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3A783B03-68FC-C6D0-D6DD-843317AAB2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C60C2-6461-4A64-A229-D84357DB2176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AB476334-2B5C-CB21-D789-56D770149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49F145-986F-4949-861C-A7699A938FC7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367A437D-2733-35CC-E373-B09CEC4F29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F76F4-B46C-41B9-829E-95083EB8414F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E4A55342-F74F-11A3-FACC-EB9DFA704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BCACCD-8922-47FB-8722-A7510BAF3793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8ADDF17B-264D-75AB-B13A-4F10AFDCD5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4EFC9600-8A36-F52D-2D7C-28067DACB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494AA49-E918-836E-1A3A-731937ABD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0E1FA10-B3EA-362F-D522-C014F801E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2C607912-B5F1-4EE5-3BBC-AC5969767D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E9F8E7-5467-4664-98FB-7206459C9552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86655115-7393-8322-5067-AAE4A7AA1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75C4EE-689A-412C-8F2F-F3D183B0138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93ECA92-958A-938C-7935-7DDE57D99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7256E1D-B141-5AF6-D968-CB39F8EB3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29394DF2-D471-E5C0-0601-6A70F9A10A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52395-5067-479F-80F4-0BBDB9939A2D}" type="datetime1">
              <a:rPr lang="en-US" altLang="en-US" sz="1200" smtClean="0"/>
              <a:pPr/>
              <a:t>5/7/2023</a:t>
            </a:fld>
            <a:endParaRPr lang="en-US" altLang="en-US" sz="1200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6D826EA2-0C3E-BE90-9AA7-E1B92152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E5CE7-7F24-4358-91AB-D5D26D68C7C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4C4DBEC0-D325-39A9-EB56-B231DC9E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23888"/>
            <a:ext cx="10763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130425"/>
            <a:ext cx="7772400" cy="1470025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3886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96CDA85-64C8-D6D5-D1BE-FD6451C1A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660CBA0-475C-4343-949C-7AA8FB859AAF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E918440-1B6E-4072-1DDD-43E06699E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0713E62-B1A1-F3C9-2D1C-E7A387F2B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224AFF-DDAD-4987-AE9C-32289645A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5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A5D22-4436-27BD-AEE6-97B004D79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67A86-6147-485F-9DC5-D5A163A0B233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61605-01EF-BAA3-8891-4C7E52C3B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BB6AEE-3786-69BF-32F8-F994FF95A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3A7EF-6209-43DE-BCF7-7A79F0E7A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51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5313"/>
            <a:ext cx="20574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5313"/>
            <a:ext cx="60198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EB56D5-E16D-E663-0C2A-D8CE7F75A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9C2C2-040B-472C-85F7-C385112419DF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1D154-4C0D-E2ED-89A8-482305BE5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85215-9919-977B-0E83-2E6795D35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ECD97-9F73-41AA-AE67-AC59348A1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32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05000"/>
            <a:ext cx="7772400" cy="4068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13812E-360C-3202-1367-56536659E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F002-90D2-4590-B7C3-A4CFA3B96A43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40D20-DB1B-5093-BEE1-2819EFA06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FD64E-B9CC-68C4-C647-13C2719AB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C7265-895A-4EC9-90E5-9EA3DC888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9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95313"/>
            <a:ext cx="8229600" cy="5378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6D20EE-BC33-00DF-DD60-4C4D35971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C738-15F8-4A97-A834-EBB049E59FE1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4C2662-0191-09CB-8257-C4D80FA2B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AACF48-500F-5A90-4D9B-6F5F16C1F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4063-B76A-4CB0-9DE8-D79237B61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3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FF2A2AA-BCE8-1E0B-6B2D-49FD3B2DC28F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AB592A-B01A-1777-8689-7CB77B65C0F5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31BE125-84BF-FACE-C89A-2A386CF1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8B779-BAFE-4574-9896-C558780EF3B5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11FA82F7-8979-DFC0-4A5A-6D5F6931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0B46D54-F1D3-B2BE-6090-C34FF2DB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FF68-F02A-47E4-ADCE-41D89D070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7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CC394F0E-FF09-94BE-7777-EEF95175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E070-3951-40AD-924B-76B7982E9B8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8D3F41A-764B-9AF6-0AA5-3C873280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9715D25-13E2-0040-1AEB-6CB92143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8DFB-4448-4463-A055-1A52ECBE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02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FA76D6-EE8D-3DC1-BD87-884D9B0C81CC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2BFCE-E0A7-9AAE-5F87-E298D726C814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00E9E6-7ABB-1BD4-906B-25D3ED4E1C46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79614F-2048-1759-15A7-23ABE5522C64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1733549-D376-4B37-A8F8-160F20C9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A77D0-6D36-4291-ACD6-18FF6F78ED80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B3572A-DE85-2911-8E1F-F60202FB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2E4156-4E2D-07EC-F351-6A58EA60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AEE9-2767-456A-9129-1C7E09252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90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FC4F5373-2516-5EDC-A33C-6C269F77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265E-8B40-4FF9-BDBD-751E26637AF3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ADB28CB-3EED-DC65-04DA-872AAB39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5512BB56-1004-DA9C-ECE7-3D740797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4D7B-A8F5-414B-ABF6-1E22CE256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215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1FB2D-FF81-1452-B74E-71B43C2F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C0390F-2060-4636-AD53-F5A0EC96DDA2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F849B-18DF-42C3-5A6E-2001B3FF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367D0-B3EF-15C7-C5C3-A0E5B352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0EDB-A3B0-405D-A3FB-194977EF8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9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129A671D-E676-FBE2-15BD-245AAD55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6215-1F8B-4642-AA0C-C53A72DF98AC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8C2F6825-BBA2-1052-9BFE-6DEBFFD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26580A51-DF33-45EB-7D44-91159E7D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C80E-9CC3-4D26-91CC-72DFC1D96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78B7FB-DBB5-A343-9BA3-30481B07D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66376-0510-489F-8BA3-9F290862EC7D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3F8649-7FB6-ECDA-146C-1A4B593FB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BD1C3-C9B9-982A-3A21-4003D19F7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24D8-DE3D-465A-9597-CF9E3B693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30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9807E0-AF6D-398B-A8E5-E4359A01B145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4E9BD1-FE59-A78D-60EE-B75009DC7E67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C92C5F0-DE63-729B-1400-9BDB8DC6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417B79-411C-43A3-AD7F-83CC67502DED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CD72EB-32EC-A29F-44C3-B42BE182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8C177E9-8C53-690E-A794-98B6C1C7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F5FC5-F840-4CD9-99F3-15A1FF7B9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3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70DB6-4956-EB0E-D028-89C07742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E9B09-0971-47F2-A097-70E5B852EFDD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623F-8383-D873-5591-6F03EA20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E8BAC-D2BE-C196-D914-F9FEAA4F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A1BE-6544-43E0-9DAC-AC938460F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670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5CCA00-415F-275B-8C6F-1568A84F966C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08184BF-FD9C-41A0-6FAC-B3E387E97418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FFEBDD6-B4E0-01E9-DC3C-3B3A466E5A1A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0B177AB-F905-432A-FFC1-460404E5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8AEDF-D6B5-4C35-9550-E32C4792862C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6B42240-748A-2101-953F-0877B0FE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F378AE2-F6A9-0F79-7905-F5494596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5E06-A99E-47AA-B253-B1466AB07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72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30E78F8-B53D-DE4C-5D88-24A073AC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5942-44C0-4BBF-92A1-3A0F4FE7FD47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8D8B61DC-99EE-8CB7-48B0-2EA8BE3C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4550755-0C5A-EDEC-9CE8-5D9A75FF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92AA-02F8-4875-9331-EB6484C7A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853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4980E9C-FF29-6321-48B6-A448559E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6062-D78E-4BBB-9017-C0D67766DA16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70B847C-6241-A590-D825-13A9EBED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74FDA730-5225-6B0F-679D-2D187771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DB35-023A-44E8-A32B-FD401CBED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09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05000"/>
            <a:ext cx="7772400" cy="40687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2074E64-C45F-73D0-1FD5-04A3662E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D88E-BF05-4F89-AB53-60D51C9A3D33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E4F6B63-4558-1373-3CFD-5915AA6B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1193743-92F9-E849-82FF-10973B0F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5BFF-A27C-4106-819B-86231388A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D2E4B4-3E15-E05A-74FD-184F8EDF0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9116-7F1C-4D84-A64F-E5648913C821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C17BA-E160-14C6-49F7-BF3F7A087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635B53-69DB-2E7C-1E7D-ABD810FAF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65B2-F80F-44C5-9E15-631E659A5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0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810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810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05B09-4012-B10B-F45A-90334E432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E855F-741B-45AC-8615-2A50F0593E9B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1EFB1-A8CC-FD18-9721-6491AFB3C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2006E-3522-1D9C-4AB2-A1FE5E893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B662-E2C4-4D5C-A687-25E2384E5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C2A1CA-72A5-9D4F-69F4-B554085E2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40E4-7ED1-4E64-B3A8-5F1B3CF14F12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70A083-495F-F70B-247D-420286B3A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6217D8-3F79-F507-5475-7F27F82AE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5D20-B707-4333-881F-58A8DF651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7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14F1D7-400A-EC30-0B63-075B55C1A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5127-AEE0-49C3-B086-AD5528077A87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E23B48-6A04-2BE6-046D-F116C5F83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61AE87-EEA5-7851-FA66-C288AD95C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62308-07D4-4D0C-AE84-A218D3896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12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A2A6B7-2812-D318-EB97-3B67821AC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C42D-2E35-4979-90A8-184554302AB9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E78C3A-3188-10A7-AB7C-471CC5678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879FF6-327C-FBC4-1511-B3C655C13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4D98-6813-401D-99E5-003483F87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54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DB3372-8CEE-1797-E475-E6090513D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E4F7-0787-44B1-883F-55D1B0CF54BA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371EC-BFDE-FB32-4444-21D9B9B35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220C0-6DC2-1EE9-89E1-FDD1FA099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BE94-7919-4747-A356-B16EBFD0D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5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7C023-D28C-514B-B19D-8F9D5D430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F174-618A-4A3A-8BFC-4724B46AB42C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B2EF5-9A7C-5326-DDEF-C749EBE7D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6BCE5-0DBE-7E5E-D622-850F54393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5D9A-BBB7-4057-AF4F-477A05D83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90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F51D83-9632-580B-5A9B-207C06E74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5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EC7724-F0F2-5931-493F-D11E295D7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7724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D87EE4C1-389A-E8B8-AF4B-48DC73A805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B2B2B2"/>
                </a:solidFill>
                <a:latin typeface="Arial" charset="0"/>
              </a:defRPr>
            </a:lvl1pPr>
          </a:lstStyle>
          <a:p>
            <a:pPr>
              <a:defRPr/>
            </a:pPr>
            <a:fld id="{2D4ABCAC-89B7-4A1A-8504-E6EA942C0BED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C0835830-679F-C8FB-568B-958255DDD4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CD865202-1549-7DA1-E58C-389DA70D9B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4D5E60F8-8F3A-4C90-B7BB-D6AA68B7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5B733C6B-44F2-4408-985D-C0496B54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23888"/>
            <a:ext cx="10763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4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24135936-9BFA-937A-5C14-FA62F7A75810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BBBA47-305F-8F3F-5492-F2C2C1932E3F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938A58D2-9E8E-A1D4-BA3A-3E85CB2CBB17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385C2-3966-07C8-15D9-57D7DBE0A564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40A9CDD4-8542-5717-740F-2AF47953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>
            <a:extLst>
              <a:ext uri="{FF2B5EF4-FFF2-40B4-BE49-F238E27FC236}">
                <a16:creationId xmlns:a16="http://schemas.microsoft.com/office/drawing/2014/main" id="{FD0A1766-4942-CF48-70C2-42BF46458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C8276EA-D2AC-F517-3EE1-F276B048D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54DFEA07-516A-4060-AB3F-DC7D05B6D2DF}" type="datetime4">
              <a:rPr lang="en-US"/>
              <a:pPr>
                <a:defRPr/>
              </a:pPr>
              <a:t>May 7, 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8A535EB-6AB5-9068-9D51-403DBBA80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803933A-6B70-0830-F39A-0CF0F17B5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DF5C21B1-5B9B-45B0-848F-8C7BE020B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4AAFB-1523-B138-BC88-462A06149BBF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45" r:id="rId2"/>
    <p:sldLayoutId id="2147485053" r:id="rId3"/>
    <p:sldLayoutId id="2147485046" r:id="rId4"/>
    <p:sldLayoutId id="2147485054" r:id="rId5"/>
    <p:sldLayoutId id="2147485047" r:id="rId6"/>
    <p:sldLayoutId id="2147485055" r:id="rId7"/>
    <p:sldLayoutId id="2147485056" r:id="rId8"/>
    <p:sldLayoutId id="2147485057" r:id="rId9"/>
    <p:sldLayoutId id="2147485048" r:id="rId10"/>
    <p:sldLayoutId id="2147485049" r:id="rId11"/>
    <p:sldLayoutId id="2147485050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651F916F-6C07-57F0-C0FE-27DC1C6705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8153400" cy="297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WCO – WCA REGION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dirty="0">
                <a:solidFill>
                  <a:srgbClr val="FF6600"/>
                </a:solidFill>
              </a:rPr>
              <a:t>THE FINANCE COMMITTEE </a:t>
            </a:r>
            <a:r>
              <a:rPr lang="en-US" sz="3900" dirty="0">
                <a:solidFill>
                  <a:srgbClr val="0000FF"/>
                </a:solidFill>
              </a:rPr>
              <a:t>PRESENTATION: 1</a:t>
            </a:r>
            <a:r>
              <a:rPr lang="en-US" sz="3900" baseline="30000" dirty="0">
                <a:solidFill>
                  <a:srgbClr val="0000FF"/>
                </a:solidFill>
              </a:rPr>
              <a:t>ST</a:t>
            </a:r>
            <a:r>
              <a:rPr lang="en-US" sz="3900" dirty="0">
                <a:solidFill>
                  <a:srgbClr val="0000FF"/>
                </a:solidFill>
              </a:rPr>
              <a:t> BUDGETARY SESSION OF DIRECTORS GENERAL OF MEMBERS OF THE WCO-WCA</a:t>
            </a:r>
            <a:r>
              <a:rPr lang="en-US" sz="3900" dirty="0">
                <a:solidFill>
                  <a:srgbClr val="FF6600"/>
                </a:solidFill>
              </a:rPr>
              <a:t>: </a:t>
            </a:r>
            <a:r>
              <a:rPr lang="en-US" sz="3900" dirty="0">
                <a:solidFill>
                  <a:srgbClr val="00B050"/>
                </a:solidFill>
              </a:rPr>
              <a:t>VIRTUAL</a:t>
            </a:r>
            <a:r>
              <a:rPr lang="en-US" sz="3900" dirty="0">
                <a:solidFill>
                  <a:srgbClr val="FF6600"/>
                </a:solidFill>
              </a:rPr>
              <a:t> </a:t>
            </a:r>
            <a:r>
              <a:rPr lang="en-US" sz="3900" dirty="0">
                <a:solidFill>
                  <a:srgbClr val="00B050"/>
                </a:solidFill>
              </a:rPr>
              <a:t>MEETING 02.12.2021</a:t>
            </a:r>
            <a:br>
              <a:rPr lang="en-US" sz="3200" dirty="0">
                <a:solidFill>
                  <a:srgbClr val="FF6600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100" name="Rectangle 11">
            <a:extLst>
              <a:ext uri="{FF2B5EF4-FFF2-40B4-BE49-F238E27FC236}">
                <a16:creationId xmlns:a16="http://schemas.microsoft.com/office/drawing/2014/main" id="{E05CA2FF-8B37-D48B-2BFE-91E47CD502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4070350"/>
          </a:xfr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solidFill>
                <a:schemeClr val="hlin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0" b="1" dirty="0">
                <a:solidFill>
                  <a:srgbClr val="0000FF"/>
                </a:solidFill>
              </a:rPr>
              <a:t>CONTRIBUTIONS &amp; ARREARS STATUS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0" b="1" dirty="0">
                <a:solidFill>
                  <a:srgbClr val="0000FF"/>
                </a:solidFill>
              </a:rPr>
              <a:t>&amp; REGIONAL BUDGET 2022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0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000" b="1" dirty="0">
                <a:solidFill>
                  <a:schemeClr val="tx1"/>
                </a:solidFill>
              </a:rPr>
              <a:t>Presented by: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0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000" b="1" dirty="0">
                <a:solidFill>
                  <a:srgbClr val="00B050"/>
                </a:solidFill>
              </a:rPr>
              <a:t>Alhajie </a:t>
            </a:r>
            <a:r>
              <a:rPr lang="en-US" sz="10000" b="1" dirty="0" err="1">
                <a:solidFill>
                  <a:srgbClr val="00B050"/>
                </a:solidFill>
              </a:rPr>
              <a:t>Saihou</a:t>
            </a:r>
            <a:r>
              <a:rPr lang="en-US" sz="10000" b="1" dirty="0">
                <a:solidFill>
                  <a:srgbClr val="00B050"/>
                </a:solidFill>
              </a:rPr>
              <a:t> Denton, MSc, FCCA, FMAAT </a:t>
            </a:r>
            <a:r>
              <a:rPr lang="en-US" sz="10000" b="1" dirty="0">
                <a:solidFill>
                  <a:srgbClr val="0000FF"/>
                </a:solidFill>
              </a:rPr>
              <a:t>(Gambia)  </a:t>
            </a:r>
            <a:r>
              <a:rPr lang="en-US" sz="10000" b="1" dirty="0">
                <a:solidFill>
                  <a:schemeClr val="tx1"/>
                </a:solidFill>
              </a:rPr>
              <a:t>Director, Finance and Accounting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b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200" b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200" b="1" dirty="0">
                <a:solidFill>
                  <a:srgbClr val="0000FF"/>
                </a:solidFill>
              </a:rPr>
              <a:t>Chairperson of the Finance Committee</a:t>
            </a: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210C82A1-E7F2-3C87-B0AA-4300200E4EE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12293" name="Line 4">
            <a:extLst>
              <a:ext uri="{FF2B5EF4-FFF2-40B4-BE49-F238E27FC236}">
                <a16:creationId xmlns:a16="http://schemas.microsoft.com/office/drawing/2014/main" id="{6C3BBFDE-FEDD-5F85-8D49-C96222BA4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8305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CF8F33AA-C487-D0EC-7444-8A51933320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D030E257-B7B6-47B6-3EAB-AFB26071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A05B3E-249B-455D-820D-563083CFC893}" type="slidenum">
              <a:rPr lang="en-US" altLang="en-US" sz="1200" smtClean="0">
                <a:solidFill>
                  <a:srgbClr val="B5A788"/>
                </a:solidFill>
              </a:rPr>
              <a:pPr/>
              <a:t>10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8586B1D7-7F99-A0A3-61A5-E47FD5AC1F2D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DEAAFBA-4FB1-0869-ECDA-F8D8F1A5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7038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2800" b="1" u="sng" kern="0" dirty="0">
                <a:solidFill>
                  <a:srgbClr val="FF6600"/>
                </a:solidFill>
              </a:rPr>
              <a:t>BUDGET COMPARISON: BY EXPENSE CATEGORY</a:t>
            </a:r>
            <a:endParaRPr lang="en-GB" sz="28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3B4CC65C-2C75-9B6A-ED4B-C818C974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30727" name="Object 1">
            <a:extLst>
              <a:ext uri="{FF2B5EF4-FFF2-40B4-BE49-F238E27FC236}">
                <a16:creationId xmlns:a16="http://schemas.microsoft.com/office/drawing/2014/main" id="{A5B797D5-806F-BD00-C20A-13C9D5A42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33400"/>
          <a:ext cx="8102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387944" imgH="3778135" progId="Excel.Sheet.12">
                  <p:embed/>
                </p:oleObj>
              </mc:Choice>
              <mc:Fallback>
                <p:oleObj name="Worksheet" r:id="rId3" imgW="6387944" imgH="377813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81026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F86F720E-B472-B95B-4156-60D2D61094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1E42882C-8B7D-999C-9DA5-D3E2F86E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395FF8-A5AB-428A-9A28-9DAE86179BB8}" type="slidenum">
              <a:rPr lang="en-US" altLang="en-US" sz="1200" smtClean="0">
                <a:solidFill>
                  <a:srgbClr val="B5A788"/>
                </a:solidFill>
              </a:rPr>
              <a:pPr/>
              <a:t>11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3D684050-4322-519D-8742-4E18E25CBE1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FD7513E-13DE-A575-1EC6-0BB91A64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SNAPSHOT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0E47B488-06F8-7843-7F09-6F34E3FFB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32775" name="Object 2">
            <a:extLst>
              <a:ext uri="{FF2B5EF4-FFF2-40B4-BE49-F238E27FC236}">
                <a16:creationId xmlns:a16="http://schemas.microsoft.com/office/drawing/2014/main" id="{CCB1B902-59A5-8E9D-11AA-D1D7C9E3EF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609600"/>
          <a:ext cx="80803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39131" imgH="4787715" progId="Excel.Sheet.12">
                  <p:embed/>
                </p:oleObj>
              </mc:Choice>
              <mc:Fallback>
                <p:oleObj name="Worksheet" r:id="rId3" imgW="6839131" imgH="478771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80803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0F39F228-D68F-5E61-3E1F-37ACD549F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E460A978-B2A4-93FC-04F7-3591E87B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A1D932-312E-4806-9AC6-3925A245BABA}" type="slidenum">
              <a:rPr lang="en-US" altLang="en-US" sz="1200" smtClean="0">
                <a:solidFill>
                  <a:srgbClr val="B5A788"/>
                </a:solidFill>
              </a:rPr>
              <a:pPr/>
              <a:t>12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067EFCF2-740B-DDC3-8106-F1544F4571F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8612FF-9FA3-E16F-B82A-BE052EF1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SNAPSHOT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2FA08786-796A-4FAA-689F-C05F6648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34823" name="Object 1">
            <a:extLst>
              <a:ext uri="{FF2B5EF4-FFF2-40B4-BE49-F238E27FC236}">
                <a16:creationId xmlns:a16="http://schemas.microsoft.com/office/drawing/2014/main" id="{F24E96CB-9E08-F831-0A2A-3C4F299C18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25" y="685800"/>
          <a:ext cx="79279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16620" imgH="4914900" progId="Excel.Sheet.12">
                  <p:embed/>
                </p:oleObj>
              </mc:Choice>
              <mc:Fallback>
                <p:oleObj name="Worksheet" r:id="rId3" imgW="7016620" imgH="49149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685800"/>
                        <a:ext cx="792797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67050934-5BA6-77E9-195C-1E186A5335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23399666-122F-0781-BE01-D90555CD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B31BF5-401D-4CFF-9FC1-B3BD6E30CBA7}" type="slidenum">
              <a:rPr lang="en-US" altLang="en-US" sz="1200" smtClean="0">
                <a:solidFill>
                  <a:srgbClr val="B5A788"/>
                </a:solidFill>
              </a:rPr>
              <a:pPr/>
              <a:t>13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427ADD3A-8AAE-5953-F918-CBCFC722B58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9B765A9-E0CD-4217-BB15-9AE010854EF1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13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D9B4962-FFA1-9C10-24AF-B7F26E234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286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2022: RECAP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70" name="Rectangle 3">
            <a:extLst>
              <a:ext uri="{FF2B5EF4-FFF2-40B4-BE49-F238E27FC236}">
                <a16:creationId xmlns:a16="http://schemas.microsoft.com/office/drawing/2014/main" id="{F29BEB7E-D2B2-F0B2-3657-09749F7F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93738"/>
            <a:ext cx="8212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WORTHY OF NOTE: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Budget </a:t>
            </a:r>
            <a:r>
              <a:rPr lang="en-GB" altLang="en-US" sz="2400" b="1">
                <a:solidFill>
                  <a:srgbClr val="FF0000"/>
                </a:solidFill>
              </a:rPr>
              <a:t>€542,147 </a:t>
            </a:r>
            <a:r>
              <a:rPr lang="en-GB" altLang="en-US" sz="2400"/>
              <a:t>is </a:t>
            </a:r>
            <a:r>
              <a:rPr lang="en-GB" altLang="en-US" sz="2400" b="1">
                <a:solidFill>
                  <a:srgbClr val="FF0000"/>
                </a:solidFill>
              </a:rPr>
              <a:t>63% </a:t>
            </a:r>
            <a:r>
              <a:rPr lang="en-GB" altLang="en-US" sz="2400" b="1"/>
              <a:t>higher </a:t>
            </a:r>
            <a:r>
              <a:rPr lang="en-GB" altLang="en-US" sz="2400"/>
              <a:t>than </a:t>
            </a:r>
            <a:r>
              <a:rPr lang="en-GB" altLang="en-US" sz="2400">
                <a:solidFill>
                  <a:srgbClr val="FF0000"/>
                </a:solidFill>
              </a:rPr>
              <a:t>2021</a:t>
            </a:r>
            <a:r>
              <a:rPr lang="en-GB" altLang="en-US" sz="2400"/>
              <a:t> budget</a:t>
            </a: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Total </a:t>
            </a:r>
            <a:r>
              <a:rPr lang="en-GB" altLang="en-US" sz="2400" b="1">
                <a:solidFill>
                  <a:srgbClr val="FF0000"/>
                </a:solidFill>
              </a:rPr>
              <a:t>Membership contributions</a:t>
            </a:r>
            <a:r>
              <a:rPr lang="en-GB" altLang="en-US" sz="2400" b="1"/>
              <a:t>, if paid in full </a:t>
            </a:r>
            <a:r>
              <a:rPr lang="en-GB" altLang="en-US" sz="2400" b="1">
                <a:solidFill>
                  <a:srgbClr val="FF0000"/>
                </a:solidFill>
              </a:rPr>
              <a:t>(€230,000) </a:t>
            </a:r>
            <a:r>
              <a:rPr lang="en-GB" altLang="en-US" sz="2400" b="1"/>
              <a:t>will finance only </a:t>
            </a:r>
            <a:r>
              <a:rPr lang="en-GB" altLang="en-US" sz="2400" b="1">
                <a:solidFill>
                  <a:srgbClr val="FF0000"/>
                </a:solidFill>
              </a:rPr>
              <a:t>42%</a:t>
            </a:r>
            <a:r>
              <a:rPr lang="en-GB" altLang="en-US" sz="2400" b="1"/>
              <a:t> of proposed budget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This means </a:t>
            </a:r>
            <a:r>
              <a:rPr lang="en-GB" altLang="en-US" sz="2400" b="1">
                <a:solidFill>
                  <a:srgbClr val="FF0000"/>
                </a:solidFill>
              </a:rPr>
              <a:t>58% funding gap </a:t>
            </a:r>
            <a:r>
              <a:rPr lang="en-GB" altLang="en-US" sz="2400" b="1"/>
              <a:t>to be </a:t>
            </a:r>
            <a:r>
              <a:rPr lang="en-GB" altLang="en-US" sz="2400" b="1">
                <a:solidFill>
                  <a:srgbClr val="FF0000"/>
                </a:solidFill>
              </a:rPr>
              <a:t>covered from Reserves</a:t>
            </a:r>
            <a:r>
              <a:rPr lang="en-GB" altLang="en-US" sz="2400" b="1"/>
              <a:t> and/or </a:t>
            </a:r>
            <a:r>
              <a:rPr lang="en-GB" altLang="en-US" sz="2400" b="1">
                <a:solidFill>
                  <a:srgbClr val="FF0000"/>
                </a:solidFill>
              </a:rPr>
              <a:t>other sources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Bank Balance </a:t>
            </a:r>
            <a:r>
              <a:rPr lang="en-GB" altLang="en-US" sz="2400" b="1"/>
              <a:t>as of 30 November 2021 = </a:t>
            </a:r>
            <a:r>
              <a:rPr lang="en-GB" altLang="en-US" sz="2400" b="1">
                <a:solidFill>
                  <a:srgbClr val="FF0000"/>
                </a:solidFill>
              </a:rPr>
              <a:t>€501,420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This budget </a:t>
            </a:r>
            <a:r>
              <a:rPr lang="en-GB" altLang="en-US" sz="2400" b="1"/>
              <a:t>quite clearly </a:t>
            </a:r>
            <a:r>
              <a:rPr lang="en-GB" altLang="en-US" sz="2400" b="1">
                <a:solidFill>
                  <a:srgbClr val="FF0000"/>
                </a:solidFill>
              </a:rPr>
              <a:t>UNAFFORDABLE!!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Budget Execution rate </a:t>
            </a:r>
            <a:r>
              <a:rPr lang="en-GB" altLang="en-US" sz="2400"/>
              <a:t>of </a:t>
            </a:r>
            <a:r>
              <a:rPr lang="en-GB" altLang="en-US" sz="2400" b="1"/>
              <a:t>last 4 periods</a:t>
            </a:r>
            <a:r>
              <a:rPr lang="en-GB" altLang="en-US" sz="2400" b="1">
                <a:solidFill>
                  <a:srgbClr val="FF0000"/>
                </a:solidFill>
              </a:rPr>
              <a:t> </a:t>
            </a:r>
            <a:r>
              <a:rPr lang="en-GB" altLang="en-US" sz="2400">
                <a:solidFill>
                  <a:srgbClr val="FF0000"/>
                </a:solidFill>
              </a:rPr>
              <a:t>= </a:t>
            </a:r>
            <a:r>
              <a:rPr lang="en-GB" altLang="en-US" sz="2400" b="1"/>
              <a:t>47%, 58%, 43% &amp; 65%.</a:t>
            </a:r>
            <a:r>
              <a:rPr lang="en-GB" altLang="en-US" sz="2400"/>
              <a:t> .. </a:t>
            </a:r>
            <a:r>
              <a:rPr lang="en-GB" altLang="en-US" sz="2400" b="1">
                <a:solidFill>
                  <a:srgbClr val="FF0000"/>
                </a:solidFill>
              </a:rPr>
              <a:t>Overbudgeting </a:t>
            </a:r>
            <a:r>
              <a:rPr lang="en-GB" altLang="en-US" sz="2400" b="1"/>
              <a:t>or</a:t>
            </a:r>
            <a:r>
              <a:rPr lang="en-GB" altLang="en-US" sz="2400" b="1">
                <a:solidFill>
                  <a:srgbClr val="FF0000"/>
                </a:solidFill>
              </a:rPr>
              <a:t> Underperforming </a:t>
            </a:r>
            <a:r>
              <a:rPr lang="en-GB" altLang="en-US" sz="2400" b="1"/>
              <a:t>or</a:t>
            </a:r>
            <a:r>
              <a:rPr lang="en-GB" altLang="en-US" sz="2400" b="1">
                <a:solidFill>
                  <a:srgbClr val="FF0000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There is a </a:t>
            </a:r>
            <a:r>
              <a:rPr lang="en-GB" altLang="en-US" sz="2400" b="1"/>
              <a:t>need</a:t>
            </a:r>
            <a:r>
              <a:rPr lang="en-GB" altLang="en-US" sz="2400"/>
              <a:t> to </a:t>
            </a:r>
            <a:r>
              <a:rPr lang="en-GB" altLang="en-US" sz="2400" b="1">
                <a:solidFill>
                  <a:srgbClr val="FF0000"/>
                </a:solidFill>
              </a:rPr>
              <a:t>review and revise </a:t>
            </a:r>
            <a:r>
              <a:rPr lang="en-GB" altLang="en-US" sz="2400"/>
              <a:t>the budget </a:t>
            </a:r>
            <a:r>
              <a:rPr lang="en-GB" altLang="en-US" sz="2400" b="1">
                <a:solidFill>
                  <a:srgbClr val="FF0000"/>
                </a:solidFill>
              </a:rPr>
              <a:t>down</a:t>
            </a:r>
            <a:r>
              <a:rPr lang="en-GB" altLang="en-US" sz="2400"/>
              <a:t> to an </a:t>
            </a:r>
            <a:r>
              <a:rPr lang="en-GB" altLang="en-US" sz="2400" b="1"/>
              <a:t>acceptable and affordable </a:t>
            </a:r>
            <a:r>
              <a:rPr lang="en-GB" altLang="en-US" sz="2400" b="1">
                <a:solidFill>
                  <a:srgbClr val="FF0000"/>
                </a:solidFill>
              </a:rPr>
              <a:t>lower level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6EBBAC0-957F-6411-6AB7-8C6D41D502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97E72FD1-DF99-9AD5-D26C-53B75154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ECAAA9-0303-495B-B19D-54BDB3AB4023}" type="slidenum">
              <a:rPr lang="en-US" altLang="en-US" sz="1200" smtClean="0">
                <a:solidFill>
                  <a:srgbClr val="B5A788"/>
                </a:solidFill>
              </a:rPr>
              <a:pPr/>
              <a:t>14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FF35939-A447-A44F-4D4A-A09D4016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0"/>
            <a:ext cx="92995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RECOMMENDATIONS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E0602013-3F02-CB63-3F18-E55442B1A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720FE-6370-A1E5-3CC1-1A40AD7D0E6D}"/>
              </a:ext>
            </a:extLst>
          </p:cNvPr>
          <p:cNvSpPr txBox="1"/>
          <p:nvPr/>
        </p:nvSpPr>
        <p:spPr>
          <a:xfrm>
            <a:off x="1023938" y="398463"/>
            <a:ext cx="80772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0000FF"/>
                </a:solidFill>
              </a:rPr>
              <a:t>REGIONAL STRUCTURES TO SEND BUDGETS AT LEAST 1 MONTH BEFORE THE FINANCE COMMITTEE MEETING</a:t>
            </a:r>
          </a:p>
          <a:p>
            <a:pPr>
              <a:defRPr/>
            </a:pPr>
            <a:endParaRPr lang="en-GB" sz="2400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GB" sz="2400" b="1" u="sng" dirty="0">
                <a:solidFill>
                  <a:srgbClr val="0000FF"/>
                </a:solidFill>
              </a:rPr>
              <a:t>STRUCTURES TO SEND PROOF OF EXPENDITURE WITHIN 2 WEEKS OF THE END OF THE ACTIVITY</a:t>
            </a:r>
          </a:p>
          <a:p>
            <a:pPr>
              <a:defRPr/>
            </a:pPr>
            <a:endParaRPr lang="en-GB" sz="2400" b="1" u="sng" dirty="0">
              <a:solidFill>
                <a:srgbClr val="0000FF"/>
              </a:solidFill>
            </a:endParaRPr>
          </a:p>
          <a:p>
            <a:pPr>
              <a:defRPr/>
            </a:pPr>
            <a:endParaRPr lang="en-GB" sz="2400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GB" sz="2400" b="1" u="sng" dirty="0">
                <a:solidFill>
                  <a:srgbClr val="0000FF"/>
                </a:solidFill>
              </a:rPr>
              <a:t>2022 Budget:</a:t>
            </a:r>
          </a:p>
          <a:p>
            <a:pPr>
              <a:defRPr/>
            </a:pPr>
            <a:endParaRPr lang="en-GB" sz="24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FF0000"/>
                </a:solidFill>
              </a:rPr>
              <a:t>DEFER</a:t>
            </a:r>
            <a:r>
              <a:rPr lang="en-GB" b="1" dirty="0"/>
              <a:t> the </a:t>
            </a:r>
            <a:r>
              <a:rPr lang="en-GB" b="1" dirty="0">
                <a:solidFill>
                  <a:srgbClr val="FF0000"/>
                </a:solidFill>
              </a:rPr>
              <a:t>VALIDATION / APPROVAL </a:t>
            </a:r>
            <a:r>
              <a:rPr lang="en-GB" b="1" dirty="0"/>
              <a:t>of the budget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FF0000"/>
                </a:solidFill>
              </a:rPr>
              <a:t>Vice Chair </a:t>
            </a:r>
            <a:r>
              <a:rPr lang="en-GB" b="1" dirty="0"/>
              <a:t>to organise a </a:t>
            </a:r>
            <a:r>
              <a:rPr lang="en-GB" b="1" dirty="0">
                <a:solidFill>
                  <a:srgbClr val="FF0000"/>
                </a:solidFill>
              </a:rPr>
              <a:t>meeting</a:t>
            </a:r>
            <a:r>
              <a:rPr lang="en-GB" b="1" dirty="0"/>
              <a:t> of the </a:t>
            </a:r>
            <a:r>
              <a:rPr lang="en-GB" b="1" dirty="0">
                <a:solidFill>
                  <a:srgbClr val="FF0000"/>
                </a:solidFill>
              </a:rPr>
              <a:t>Finance Committee &amp; Regional Structures: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revise</a:t>
            </a:r>
            <a:r>
              <a:rPr lang="en-GB" b="1" dirty="0"/>
              <a:t> the budget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FF0000"/>
                </a:solidFill>
              </a:rPr>
              <a:t>Finance Committee </a:t>
            </a:r>
            <a:r>
              <a:rPr lang="en-GB" b="1" dirty="0"/>
              <a:t>to present the </a:t>
            </a:r>
            <a:r>
              <a:rPr lang="en-GB" b="1" dirty="0">
                <a:solidFill>
                  <a:srgbClr val="FF0000"/>
                </a:solidFill>
              </a:rPr>
              <a:t>Revised Budget </a:t>
            </a:r>
            <a:r>
              <a:rPr lang="en-GB" b="1" dirty="0"/>
              <a:t>to the </a:t>
            </a:r>
            <a:r>
              <a:rPr lang="en-GB" b="1" dirty="0">
                <a:solidFill>
                  <a:srgbClr val="FF0000"/>
                </a:solidFill>
              </a:rPr>
              <a:t>DGs</a:t>
            </a:r>
            <a:r>
              <a:rPr lang="en-GB" b="1" dirty="0"/>
              <a:t> for consideration for </a:t>
            </a:r>
            <a:r>
              <a:rPr lang="en-GB" b="1" dirty="0">
                <a:solidFill>
                  <a:srgbClr val="FF0000"/>
                </a:solidFill>
              </a:rPr>
              <a:t>approval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5667F530-615E-E555-385A-FC59E31B2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02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>
                    <a:satMod val="130000"/>
                  </a:schemeClr>
                </a:solidFill>
              </a:rPr>
              <a:t>PART 3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REGIONAL BUDGET</a:t>
            </a: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2022 </a:t>
            </a:r>
            <a:r>
              <a:rPr lang="en-US" sz="3900" b="1" dirty="0">
                <a:solidFill>
                  <a:srgbClr val="0000FF"/>
                </a:solidFill>
              </a:rPr>
              <a:t>(REVISED)</a:t>
            </a:r>
            <a:br>
              <a:rPr lang="en-US" sz="3200" b="1" dirty="0">
                <a:solidFill>
                  <a:srgbClr val="FF6600"/>
                </a:solidFill>
              </a:rPr>
            </a:b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9E52084B-5FC8-2C52-B202-73869664AF3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7, 2023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A4BDC0D5-E4DE-0685-5ADC-5AFCFCC4FC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E14F85A9-A5DE-ECE9-DA8B-DA2BF9B3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4335C-278D-422F-8EE1-8737C55453A9}" type="slidenum">
              <a:rPr lang="en-US" altLang="en-US" sz="1200" smtClean="0">
                <a:solidFill>
                  <a:srgbClr val="B5A788"/>
                </a:solidFill>
              </a:rPr>
              <a:pPr/>
              <a:t>16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59B29A20-58F5-DA10-B763-247E94AA1622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1056B1A-E0F5-4683-801D-44568F67EB5D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16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D0972BF-18FD-007D-E2FF-A4423DF5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2022: </a:t>
            </a:r>
            <a:r>
              <a:rPr lang="en-GB" sz="3000" b="1" u="sng" kern="0" dirty="0">
                <a:latin typeface="+mj-lt"/>
                <a:ea typeface="+mj-ea"/>
                <a:cs typeface="+mj-cs"/>
              </a:rPr>
              <a:t>Background</a:t>
            </a:r>
            <a:endParaRPr lang="en-US" sz="3600" b="1" u="sng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D27F0134-AA0C-74B6-7916-F2E7C4D73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3388"/>
            <a:ext cx="81534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GB" altLang="en-US" b="1">
                <a:cs typeface="Arial" panose="020B0604020202020204" pitchFamily="34" charset="0"/>
              </a:rPr>
              <a:t>The Committee presents the Regional Budget for the period from </a:t>
            </a:r>
            <a:r>
              <a:rPr lang="en-GB" altLang="en-US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GB" altLang="en-US" b="1" baseline="30000">
                <a:solidFill>
                  <a:srgbClr val="FF0000"/>
                </a:solidFill>
                <a:cs typeface="Arial" panose="020B0604020202020204" pitchFamily="34" charset="0"/>
              </a:rPr>
              <a:t>st </a:t>
            </a:r>
            <a:r>
              <a:rPr lang="en-GB" altLang="en-US" b="1">
                <a:solidFill>
                  <a:srgbClr val="FF0000"/>
                </a:solidFill>
                <a:cs typeface="Arial" panose="020B0604020202020204" pitchFamily="34" charset="0"/>
              </a:rPr>
              <a:t>January to 31</a:t>
            </a:r>
            <a:r>
              <a:rPr lang="en-GB" altLang="en-US" b="1" baseline="30000">
                <a:solidFill>
                  <a:srgbClr val="FF0000"/>
                </a:solidFill>
                <a:cs typeface="Arial" panose="020B0604020202020204" pitchFamily="34" charset="0"/>
              </a:rPr>
              <a:t>st</a:t>
            </a:r>
            <a:r>
              <a:rPr lang="en-GB" altLang="en-US" b="1">
                <a:solidFill>
                  <a:srgbClr val="FF0000"/>
                </a:solidFill>
                <a:cs typeface="Arial" panose="020B0604020202020204" pitchFamily="34" charset="0"/>
              </a:rPr>
              <a:t> December 2022.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b="1">
                <a:cs typeface="Arial" panose="020B0604020202020204" pitchFamily="34" charset="0"/>
              </a:rPr>
              <a:t>The budgets of the individual Regional Structures were prepared and consolidated for the year.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US" altLang="en-US" b="1" u="sng">
                <a:solidFill>
                  <a:srgbClr val="92D050"/>
                </a:solidFill>
                <a:cs typeface="Arial" panose="020B0604020202020204" pitchFamily="34" charset="0"/>
              </a:rPr>
              <a:t>REGIONAL STRUCTURES:</a:t>
            </a:r>
            <a:endParaRPr lang="en-GB" altLang="en-US" b="1" u="sng">
              <a:solidFill>
                <a:srgbClr val="92D05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2500">
                <a:solidFill>
                  <a:srgbClr val="0070C0"/>
                </a:solidFill>
                <a:cs typeface="Arial" panose="020B0604020202020204" pitchFamily="34" charset="0"/>
              </a:rPr>
              <a:t>There are six </a:t>
            </a:r>
            <a:r>
              <a:rPr lang="en-US" altLang="en-US" sz="2500">
                <a:solidFill>
                  <a:srgbClr val="FF0000"/>
                </a:solidFill>
                <a:cs typeface="Arial" panose="020B0604020202020204" pitchFamily="34" charset="0"/>
              </a:rPr>
              <a:t>(6) </a:t>
            </a:r>
            <a:r>
              <a:rPr lang="en-US" altLang="en-US" sz="2500">
                <a:solidFill>
                  <a:srgbClr val="0070C0"/>
                </a:solidFill>
                <a:cs typeface="Arial" panose="020B0604020202020204" pitchFamily="34" charset="0"/>
              </a:rPr>
              <a:t>regional structures under WCO - WCA, namely: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Regional Training Centre (RTC) – Ouagadougou;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Regional Training Centre (RTC) – Abuja;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Regional Training Centre (RTC)- Brazzaville;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The Regional Office for Capacity Building (ROCB) - Abidjan;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The Regional Intelligence and Liaison Office (RILO) – Dakar (West Africa);</a:t>
            </a:r>
            <a:endParaRPr lang="en-GB" altLang="en-US" sz="240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400">
                <a:cs typeface="Arial" panose="020B0604020202020204" pitchFamily="34" charset="0"/>
              </a:rPr>
              <a:t>The Regional Intelligence and Liaison Office (RILO) – Douala (Central Africa).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1D56BFCB-BD91-760E-AE7F-6CA40FC55B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92DC90A4-AE0B-DDD8-3839-3D1D63FF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DDAFD9-2A0C-4A61-9747-988FCD43A0F2}" type="slidenum">
              <a:rPr lang="en-US" altLang="en-US" sz="1200" smtClean="0">
                <a:solidFill>
                  <a:srgbClr val="B5A788"/>
                </a:solidFill>
              </a:rPr>
              <a:pPr/>
              <a:t>17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40707A8-1572-6CE6-A563-DBCE8F0E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68263"/>
            <a:ext cx="925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REGIONAL BUDGET 2022: </a:t>
            </a:r>
            <a:r>
              <a:rPr lang="en-GB" sz="3000" b="1" u="sng" kern="0" dirty="0">
                <a:latin typeface="Arial" charset="0"/>
              </a:rPr>
              <a:t>Background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8D35AE7A-89E3-909E-36C4-F4BF2B37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3388"/>
            <a:ext cx="8153400" cy="60436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200" dirty="0"/>
              <a:t>The </a:t>
            </a:r>
            <a:r>
              <a:rPr lang="en-GB" sz="2200" b="1" dirty="0">
                <a:solidFill>
                  <a:srgbClr val="FF0000"/>
                </a:solidFill>
              </a:rPr>
              <a:t>Finance Committee</a:t>
            </a:r>
            <a:r>
              <a:rPr lang="en-GB" sz="2200" dirty="0"/>
              <a:t>, worked with the </a:t>
            </a:r>
            <a:r>
              <a:rPr lang="en-GB" sz="2200" b="1" dirty="0">
                <a:solidFill>
                  <a:srgbClr val="FF0000"/>
                </a:solidFill>
              </a:rPr>
              <a:t>Regional Structures </a:t>
            </a:r>
            <a:r>
              <a:rPr lang="en-GB" sz="2200" b="1" dirty="0"/>
              <a:t>&amp;</a:t>
            </a:r>
            <a:r>
              <a:rPr lang="en-GB" sz="2200" b="1" dirty="0">
                <a:solidFill>
                  <a:srgbClr val="FF0000"/>
                </a:solidFill>
              </a:rPr>
              <a:t> Vice Chair’s Office, </a:t>
            </a:r>
            <a:r>
              <a:rPr lang="en-GB" sz="2200" b="1" dirty="0"/>
              <a:t>and prepared</a:t>
            </a:r>
            <a:r>
              <a:rPr lang="en-GB" sz="2200" dirty="0"/>
              <a:t> a </a:t>
            </a:r>
            <a:r>
              <a:rPr lang="en-GB" sz="2200" b="1" dirty="0">
                <a:solidFill>
                  <a:srgbClr val="FF0000"/>
                </a:solidFill>
              </a:rPr>
              <a:t>Budget:</a:t>
            </a:r>
            <a:r>
              <a:rPr lang="en-GB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FF0000"/>
                </a:solidFill>
              </a:rPr>
              <a:t>relevant activities </a:t>
            </a:r>
            <a:r>
              <a:rPr lang="en-GB" sz="2200" dirty="0"/>
              <a:t>were catered by the </a:t>
            </a:r>
            <a:r>
              <a:rPr lang="en-GB" sz="2200" b="1" dirty="0">
                <a:solidFill>
                  <a:srgbClr val="00B0F0"/>
                </a:solidFill>
              </a:rPr>
              <a:t>Regional Structures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FF0000"/>
                </a:solidFill>
              </a:rPr>
              <a:t>New Budget chapter </a:t>
            </a:r>
            <a:r>
              <a:rPr lang="en-GB" sz="2200" dirty="0"/>
              <a:t>was </a:t>
            </a:r>
            <a:r>
              <a:rPr lang="en-GB" sz="2200" b="1" dirty="0">
                <a:solidFill>
                  <a:srgbClr val="FF0000"/>
                </a:solidFill>
              </a:rPr>
              <a:t>added</a:t>
            </a:r>
            <a:r>
              <a:rPr lang="en-GB" sz="2200" dirty="0"/>
              <a:t> to budget for work missions of the committees of </a:t>
            </a:r>
            <a:r>
              <a:rPr lang="en-GB" sz="2200" b="1" dirty="0">
                <a:solidFill>
                  <a:srgbClr val="00B0F0"/>
                </a:solidFill>
              </a:rPr>
              <a:t>Audit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rgbClr val="00B0F0"/>
                </a:solidFill>
              </a:rPr>
              <a:t>Finance</a:t>
            </a:r>
            <a:r>
              <a:rPr lang="en-GB" sz="2200" dirty="0"/>
              <a:t>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To this extent</a:t>
            </a:r>
            <a:r>
              <a:rPr lang="en-GB" b="1" dirty="0"/>
              <a:t>, these were added</a:t>
            </a:r>
            <a:r>
              <a:rPr lang="en-GB" b="1" dirty="0">
                <a:solidFill>
                  <a:srgbClr val="FF0000"/>
                </a:solidFill>
              </a:rPr>
              <a:t>: DG’S TO CONSIDER APPROVAL</a:t>
            </a:r>
            <a:r>
              <a:rPr lang="en-GB" b="1" dirty="0"/>
              <a:t>:</a:t>
            </a:r>
          </a:p>
          <a:p>
            <a:pPr>
              <a:defRPr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dirty="0"/>
              <a:t>The</a:t>
            </a:r>
            <a:r>
              <a:rPr lang="en-GB" b="1" dirty="0"/>
              <a:t> </a:t>
            </a:r>
            <a:r>
              <a:rPr lang="en-GB" b="1" dirty="0">
                <a:solidFill>
                  <a:srgbClr val="0000FF"/>
                </a:solidFill>
              </a:rPr>
              <a:t>Budget Chapter</a:t>
            </a:r>
            <a:r>
              <a:rPr lang="en-GB" b="1" dirty="0"/>
              <a:t> </a:t>
            </a:r>
            <a:r>
              <a:rPr lang="en-GB" dirty="0"/>
              <a:t>and</a:t>
            </a:r>
            <a:r>
              <a:rPr lang="en-GB" b="1" dirty="0"/>
              <a:t> </a:t>
            </a:r>
            <a:r>
              <a:rPr lang="en-GB" b="1" dirty="0">
                <a:solidFill>
                  <a:srgbClr val="0000FF"/>
                </a:solidFill>
              </a:rPr>
              <a:t>Budget Codes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are as follows: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 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b="1" dirty="0"/>
              <a:t>DGs’ approval </a:t>
            </a:r>
            <a:r>
              <a:rPr lang="en-GB" b="1" dirty="0">
                <a:solidFill>
                  <a:srgbClr val="FF0000"/>
                </a:solidFill>
              </a:rPr>
              <a:t>required</a:t>
            </a:r>
          </a:p>
        </p:txBody>
      </p:sp>
      <p:graphicFrame>
        <p:nvGraphicFramePr>
          <p:cNvPr id="45062" name="Object 2">
            <a:extLst>
              <a:ext uri="{FF2B5EF4-FFF2-40B4-BE49-F238E27FC236}">
                <a16:creationId xmlns:a16="http://schemas.microsoft.com/office/drawing/2014/main" id="{80C0908A-6DE2-56D0-1E75-AD3FD7EC0C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505200"/>
          <a:ext cx="80041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76620" imgH="1485900" progId="Excel.Sheet.12">
                  <p:embed/>
                </p:oleObj>
              </mc:Choice>
              <mc:Fallback>
                <p:oleObj name="Worksheet" r:id="rId3" imgW="4476620" imgH="148590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8004175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50C0F840-DC76-0D97-91E2-AE7A473C12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9328BA13-F844-B087-E91E-338979DF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C7427D-8E3A-4421-BC14-1D47C6ACACA3}" type="slidenum">
              <a:rPr lang="en-US" altLang="en-US" sz="1200" smtClean="0">
                <a:solidFill>
                  <a:srgbClr val="B5A788"/>
                </a:solidFill>
              </a:rPr>
              <a:pPr/>
              <a:t>18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DED4BD2-1FF3-83DE-F4B3-D0AB0875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04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25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cs typeface="Arial" panose="020B0604020202020204" pitchFamily="34" charset="0"/>
              </a:rPr>
              <a:t>REGIONAL BUDGET 2022: </a:t>
            </a:r>
            <a:r>
              <a:rPr lang="en-GB" sz="3000" b="1" u="sng" kern="0" dirty="0">
                <a:cs typeface="Arial" panose="020B0604020202020204" pitchFamily="34" charset="0"/>
              </a:rPr>
              <a:t>ASSUMPTIONS</a:t>
            </a:r>
            <a:endParaRPr lang="en-GB" sz="3000" b="1" kern="0" dirty="0">
              <a:solidFill>
                <a:srgbClr val="FF6600"/>
              </a:solidFill>
              <a:ea typeface="+mj-ea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3667F089-816B-56ED-2832-0BAC2921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33413"/>
            <a:ext cx="80772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GB" altLang="en-US" sz="2500">
                <a:cs typeface="Arial" panose="020B0604020202020204" pitchFamily="34" charset="0"/>
              </a:rPr>
              <a:t>The </a:t>
            </a:r>
            <a:r>
              <a:rPr lang="en-GB" altLang="en-US" sz="2500" b="1">
                <a:cs typeface="Arial" panose="020B0604020202020204" pitchFamily="34" charset="0"/>
              </a:rPr>
              <a:t>Finance Committee</a:t>
            </a:r>
            <a:r>
              <a:rPr lang="en-GB" altLang="en-US" sz="2500">
                <a:cs typeface="Arial" panose="020B0604020202020204" pitchFamily="34" charset="0"/>
              </a:rPr>
              <a:t>, together with the </a:t>
            </a:r>
            <a:r>
              <a:rPr lang="en-GB" altLang="en-US" sz="2500" b="1">
                <a:cs typeface="Arial" panose="020B0604020202020204" pitchFamily="34" charset="0"/>
              </a:rPr>
              <a:t>Heads of Regional Structures</a:t>
            </a:r>
            <a:r>
              <a:rPr lang="en-GB" altLang="en-US" sz="2500">
                <a:cs typeface="Arial" panose="020B0604020202020204" pitchFamily="34" charset="0"/>
              </a:rPr>
              <a:t> and the </a:t>
            </a:r>
            <a:r>
              <a:rPr lang="en-GB" altLang="en-US" sz="2500" b="1">
                <a:cs typeface="Arial" panose="020B0604020202020204" pitchFamily="34" charset="0"/>
              </a:rPr>
              <a:t>Office of the Vice Chair</a:t>
            </a:r>
            <a:r>
              <a:rPr lang="en-GB" altLang="en-US" sz="2500">
                <a:cs typeface="Arial" panose="020B0604020202020204" pitchFamily="34" charset="0"/>
              </a:rPr>
              <a:t> met </a:t>
            </a:r>
            <a:r>
              <a:rPr lang="en-GB" altLang="en-US" sz="2500">
                <a:solidFill>
                  <a:srgbClr val="FF0000"/>
                </a:solidFill>
                <a:cs typeface="Arial" panose="020B0604020202020204" pitchFamily="34" charset="0"/>
              </a:rPr>
              <a:t>virtually </a:t>
            </a:r>
            <a:r>
              <a:rPr lang="en-GB" altLang="en-US" sz="2500">
                <a:cs typeface="Arial" panose="020B0604020202020204" pitchFamily="34" charset="0"/>
              </a:rPr>
              <a:t>on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December 30, 2021</a:t>
            </a:r>
            <a:r>
              <a:rPr lang="en-GB" altLang="en-US" sz="2500"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5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GB" altLang="en-US" sz="2500">
                <a:cs typeface="Arial" panose="020B0604020202020204" pitchFamily="34" charset="0"/>
              </a:rPr>
              <a:t>In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revising</a:t>
            </a:r>
            <a:r>
              <a:rPr lang="en-GB" altLang="en-US" sz="2500" b="1">
                <a:cs typeface="Arial" panose="020B0604020202020204" pitchFamily="34" charset="0"/>
              </a:rPr>
              <a:t> and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finalising</a:t>
            </a:r>
            <a:r>
              <a:rPr lang="en-GB" altLang="en-US" sz="2500" b="1">
                <a:cs typeface="Arial" panose="020B0604020202020204" pitchFamily="34" charset="0"/>
              </a:rPr>
              <a:t> </a:t>
            </a:r>
            <a:r>
              <a:rPr lang="en-GB" altLang="en-US" sz="2500">
                <a:cs typeface="Arial" panose="020B0604020202020204" pitchFamily="34" charset="0"/>
              </a:rPr>
              <a:t>the </a:t>
            </a:r>
            <a:r>
              <a:rPr lang="en-GB" altLang="en-US" sz="2500" b="1">
                <a:solidFill>
                  <a:srgbClr val="00B050"/>
                </a:solidFill>
                <a:cs typeface="Arial" panose="020B0604020202020204" pitchFamily="34" charset="0"/>
              </a:rPr>
              <a:t>Draft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 2022 Budget</a:t>
            </a:r>
            <a:r>
              <a:rPr lang="en-GB" altLang="en-US" sz="2500">
                <a:cs typeface="Arial" panose="020B0604020202020204" pitchFamily="34" charset="0"/>
              </a:rPr>
              <a:t>, certain </a:t>
            </a:r>
            <a:r>
              <a:rPr lang="en-GB" altLang="en-US" sz="2500" b="1">
                <a:solidFill>
                  <a:srgbClr val="FF0000"/>
                </a:solidFill>
                <a:cs typeface="Arial" panose="020B0604020202020204" pitchFamily="34" charset="0"/>
              </a:rPr>
              <a:t>key assumptions </a:t>
            </a:r>
            <a:r>
              <a:rPr lang="en-GB" altLang="en-US" sz="2500" b="1">
                <a:cs typeface="Arial" panose="020B0604020202020204" pitchFamily="34" charset="0"/>
              </a:rPr>
              <a:t>were made</a:t>
            </a:r>
            <a:r>
              <a:rPr lang="en-GB" altLang="en-US" sz="2500">
                <a:cs typeface="Arial" panose="020B0604020202020204" pitchFamily="34" charset="0"/>
              </a:rPr>
              <a:t>:</a:t>
            </a:r>
            <a:endParaRPr lang="en-GB" altLang="en-US" sz="25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500" b="1" u="sng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500" b="1" u="sng">
                <a:solidFill>
                  <a:srgbClr val="0000FF"/>
                </a:solidFill>
                <a:cs typeface="Arial" panose="020B0604020202020204" pitchFamily="34" charset="0"/>
              </a:rPr>
              <a:t>ASSUMPTIONS:</a:t>
            </a:r>
            <a:endParaRPr lang="en-GB" altLang="en-US" sz="2500" b="1" u="sng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500" b="1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/>
              <a:t>The DGs will </a:t>
            </a:r>
            <a:r>
              <a:rPr lang="en-GB" altLang="en-US" sz="2500" b="1">
                <a:solidFill>
                  <a:srgbClr val="FF0000"/>
                </a:solidFill>
              </a:rPr>
              <a:t>approve</a:t>
            </a:r>
            <a:r>
              <a:rPr lang="en-GB" altLang="en-US" sz="2500" b="1"/>
              <a:t> the </a:t>
            </a:r>
            <a:r>
              <a:rPr lang="en-GB" altLang="en-US" sz="2500" b="1">
                <a:solidFill>
                  <a:srgbClr val="00B050"/>
                </a:solidFill>
              </a:rPr>
              <a:t>key operational activities</a:t>
            </a:r>
            <a:r>
              <a:rPr lang="en-GB" altLang="en-US" sz="2500" b="1"/>
              <a:t> of the </a:t>
            </a:r>
            <a:r>
              <a:rPr lang="en-GB" altLang="en-US" sz="2500" b="1">
                <a:solidFill>
                  <a:srgbClr val="FF0000"/>
                </a:solidFill>
              </a:rPr>
              <a:t>Regional Structures </a:t>
            </a:r>
            <a:r>
              <a:rPr lang="en-GB" altLang="en-US" sz="2500" b="1"/>
              <a:t>per </a:t>
            </a:r>
            <a:r>
              <a:rPr lang="en-GB" altLang="en-US" sz="2500" b="1">
                <a:solidFill>
                  <a:srgbClr val="FF0000"/>
                </a:solidFill>
              </a:rPr>
              <a:t>2021</a:t>
            </a:r>
            <a:endParaRPr lang="en-GB" altLang="en-US" sz="25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5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/>
              <a:t>The DGs will </a:t>
            </a:r>
            <a:r>
              <a:rPr lang="en-GB" altLang="en-US" sz="2500" b="1">
                <a:solidFill>
                  <a:srgbClr val="FF0000"/>
                </a:solidFill>
              </a:rPr>
              <a:t>approve</a:t>
            </a:r>
            <a:r>
              <a:rPr lang="en-GB" altLang="en-US" sz="2500" b="1"/>
              <a:t> the </a:t>
            </a:r>
            <a:r>
              <a:rPr lang="en-GB" altLang="en-US" sz="2500" b="1">
                <a:solidFill>
                  <a:srgbClr val="00B050"/>
                </a:solidFill>
              </a:rPr>
              <a:t>annual work missions </a:t>
            </a:r>
            <a:r>
              <a:rPr lang="en-GB" altLang="en-US" sz="2500" b="1"/>
              <a:t>of the </a:t>
            </a:r>
            <a:r>
              <a:rPr lang="en-GB" altLang="en-US" sz="2500" b="1">
                <a:solidFill>
                  <a:srgbClr val="FF0000"/>
                </a:solidFill>
              </a:rPr>
              <a:t>Audit </a:t>
            </a:r>
            <a:r>
              <a:rPr lang="en-GB" altLang="en-US" sz="2500" b="1"/>
              <a:t>&amp; </a:t>
            </a:r>
            <a:r>
              <a:rPr lang="en-GB" altLang="en-US" sz="2500" b="1">
                <a:solidFill>
                  <a:srgbClr val="FF0000"/>
                </a:solidFill>
              </a:rPr>
              <a:t>Finance Committees </a:t>
            </a:r>
            <a:r>
              <a:rPr lang="en-GB" altLang="en-US" sz="2500" b="1">
                <a:solidFill>
                  <a:srgbClr val="00B050"/>
                </a:solidFill>
              </a:rPr>
              <a:t>as mandated.</a:t>
            </a:r>
            <a:endParaRPr lang="en-GB" altLang="en-US" sz="25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5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>
                <a:solidFill>
                  <a:srgbClr val="FF0000"/>
                </a:solidFill>
              </a:rPr>
              <a:t>Face to Face meetings (WCA) </a:t>
            </a:r>
            <a:r>
              <a:rPr lang="en-GB" altLang="en-US" sz="2500" b="1"/>
              <a:t>were </a:t>
            </a:r>
            <a:r>
              <a:rPr lang="en-US" altLang="en-US" sz="2400" b="1">
                <a:solidFill>
                  <a:srgbClr val="FF0000"/>
                </a:solidFill>
              </a:rPr>
              <a:t>budgeted for: </a:t>
            </a:r>
            <a:r>
              <a:rPr lang="en-GB" altLang="en-US" sz="2500" b="1">
                <a:solidFill>
                  <a:srgbClr val="00B050"/>
                </a:solidFill>
              </a:rPr>
              <a:t>costs included for</a:t>
            </a:r>
            <a:r>
              <a:rPr lang="en-GB" altLang="en-US" sz="2500" b="1"/>
              <a:t> travel budget: </a:t>
            </a:r>
            <a:r>
              <a:rPr lang="en-GB" altLang="en-US" sz="2500" b="1">
                <a:solidFill>
                  <a:srgbClr val="00B050"/>
                </a:solidFill>
              </a:rPr>
              <a:t>DGs</a:t>
            </a:r>
            <a:r>
              <a:rPr lang="en-GB" altLang="en-US" sz="2500" b="1"/>
              <a:t> to </a:t>
            </a:r>
            <a:r>
              <a:rPr lang="en-GB" altLang="en-US" sz="2500" b="1">
                <a:solidFill>
                  <a:srgbClr val="FF0000"/>
                </a:solidFill>
              </a:rPr>
              <a:t>DECIDE</a:t>
            </a:r>
            <a:endParaRPr lang="en-GB" altLang="en-US" sz="25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5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500" b="1">
                <a:solidFill>
                  <a:srgbClr val="FF0000"/>
                </a:solidFill>
              </a:rPr>
              <a:t>Brussels Meetings </a:t>
            </a:r>
            <a:r>
              <a:rPr lang="en-GB" altLang="en-US" sz="2500" b="1"/>
              <a:t>also </a:t>
            </a:r>
            <a:r>
              <a:rPr lang="en-US" altLang="en-US" sz="2400" b="1">
                <a:solidFill>
                  <a:srgbClr val="FF0000"/>
                </a:solidFill>
              </a:rPr>
              <a:t>budgeted: </a:t>
            </a:r>
            <a:r>
              <a:rPr lang="en-GB" altLang="en-US" sz="2500" b="1">
                <a:solidFill>
                  <a:srgbClr val="00B050"/>
                </a:solidFill>
              </a:rPr>
              <a:t>DGs</a:t>
            </a:r>
            <a:r>
              <a:rPr lang="en-GB" altLang="en-US" sz="2500" b="1"/>
              <a:t> to </a:t>
            </a:r>
            <a:r>
              <a:rPr lang="en-GB" altLang="en-US" sz="2500" b="1">
                <a:solidFill>
                  <a:srgbClr val="FF0000"/>
                </a:solidFill>
              </a:rPr>
              <a:t>DECIDE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F6691C0F-FD1B-7A38-07F5-79654337D1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1DAEF9F3-2357-76C3-9AB8-B820C114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40A67-3DD7-4E2A-955E-F0A2602A0E1E}" type="slidenum">
              <a:rPr lang="en-US" altLang="en-US" sz="1200" smtClean="0">
                <a:solidFill>
                  <a:srgbClr val="B5A788"/>
                </a:solidFill>
              </a:rPr>
              <a:pPr/>
              <a:t>19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5A958612-C9F9-932B-AC64-42646A175B1B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EE05378-9638-41D2-920C-876C520CFC13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19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389360-2858-8878-2FA0-D8B999082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286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B5E096A9-556D-A2FE-7DAC-974B77356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93738"/>
            <a:ext cx="8212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KEY HIGHLIGHTS: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A </a:t>
            </a:r>
            <a:r>
              <a:rPr lang="en-GB" altLang="en-US" sz="2400" b="1">
                <a:solidFill>
                  <a:srgbClr val="FF0000"/>
                </a:solidFill>
              </a:rPr>
              <a:t>contingency fund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  <a:r>
              <a:rPr lang="en-GB" altLang="en-US" sz="2400"/>
              <a:t>of </a:t>
            </a:r>
            <a:r>
              <a:rPr lang="en-GB" altLang="en-US" sz="2400" b="1"/>
              <a:t>€15,000 </a:t>
            </a:r>
            <a:r>
              <a:rPr lang="en-GB" altLang="en-US" sz="2400"/>
              <a:t>is put at the disposal of the </a:t>
            </a:r>
            <a:r>
              <a:rPr lang="en-GB" altLang="en-US" sz="2400" b="1"/>
              <a:t>Office of the Vice Chair </a:t>
            </a:r>
            <a:r>
              <a:rPr lang="en-GB" altLang="en-US" sz="2400"/>
              <a:t>to cater for </a:t>
            </a:r>
            <a:r>
              <a:rPr lang="en-GB" altLang="en-US" sz="2400" b="1"/>
              <a:t>urgen</a:t>
            </a:r>
            <a:r>
              <a:rPr lang="en-GB" altLang="en-US" sz="2400"/>
              <a:t>t </a:t>
            </a:r>
            <a:r>
              <a:rPr lang="en-GB" altLang="en-US" sz="2400" b="1">
                <a:solidFill>
                  <a:srgbClr val="FF0000"/>
                </a:solidFill>
              </a:rPr>
              <a:t>unforeseen expenses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Management and Office Administration costs</a:t>
            </a:r>
            <a:r>
              <a:rPr lang="en-GB" altLang="en-US" sz="2400"/>
              <a:t> of the various </a:t>
            </a:r>
            <a:r>
              <a:rPr lang="en-GB" altLang="en-US" sz="2400" b="1"/>
              <a:t>regional structures </a:t>
            </a:r>
            <a:r>
              <a:rPr lang="en-GB" altLang="en-US" sz="2400"/>
              <a:t>are mainly </a:t>
            </a:r>
            <a:r>
              <a:rPr lang="en-GB" altLang="en-US" sz="2400" b="1"/>
              <a:t>borne</a:t>
            </a:r>
            <a:r>
              <a:rPr lang="en-GB" altLang="en-US" sz="2400"/>
              <a:t> by the </a:t>
            </a:r>
            <a:r>
              <a:rPr lang="en-GB" altLang="en-US" sz="2400" b="1">
                <a:solidFill>
                  <a:srgbClr val="FF0000"/>
                </a:solidFill>
              </a:rPr>
              <a:t>host Administrations.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The </a:t>
            </a:r>
            <a:r>
              <a:rPr lang="en-GB" altLang="en-US" sz="2400" b="1"/>
              <a:t>main aim </a:t>
            </a:r>
            <a:r>
              <a:rPr lang="en-GB" altLang="en-US" sz="2400"/>
              <a:t>of the </a:t>
            </a:r>
            <a:r>
              <a:rPr lang="en-GB" altLang="en-US" sz="2400" b="1"/>
              <a:t>budge</a:t>
            </a:r>
            <a:r>
              <a:rPr lang="en-GB" altLang="en-US" sz="2400"/>
              <a:t>t is to fund the </a:t>
            </a:r>
            <a:r>
              <a:rPr lang="en-GB" altLang="en-US" sz="2400" b="1"/>
              <a:t>most pertinent </a:t>
            </a:r>
            <a:r>
              <a:rPr lang="en-GB" altLang="en-US" sz="2400"/>
              <a:t>activities of the region as </a:t>
            </a:r>
            <a:r>
              <a:rPr lang="en-GB" altLang="en-US" sz="2400" b="1"/>
              <a:t>guided by </a:t>
            </a:r>
            <a:r>
              <a:rPr lang="en-GB" altLang="en-US" sz="2400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Strategic Plan.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The plan caters for </a:t>
            </a:r>
            <a:r>
              <a:rPr lang="en-GB" altLang="en-US" sz="2400" b="1"/>
              <a:t>priority areas </a:t>
            </a:r>
            <a:r>
              <a:rPr lang="en-GB" altLang="en-US" sz="2400"/>
              <a:t>of </a:t>
            </a:r>
            <a:r>
              <a:rPr lang="en-GB" altLang="en-US" sz="2400" b="1"/>
              <a:t>capacity building</a:t>
            </a:r>
            <a:r>
              <a:rPr lang="en-GB" altLang="en-US" sz="2400"/>
              <a:t>, </a:t>
            </a:r>
            <a:r>
              <a:rPr lang="en-GB" altLang="en-US" sz="2400" b="1"/>
              <a:t>security</a:t>
            </a:r>
            <a:r>
              <a:rPr lang="en-GB" altLang="en-US" sz="2400"/>
              <a:t>, </a:t>
            </a:r>
            <a:r>
              <a:rPr lang="en-GB" altLang="en-US" sz="2400" b="1"/>
              <a:t>trade facilitation </a:t>
            </a:r>
            <a:r>
              <a:rPr lang="en-GB" altLang="en-US" sz="2400"/>
              <a:t>amongst other core regional functions.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>
              <a:cs typeface="Arial" panose="020B0604020202020204" pitchFamily="34" charset="0"/>
            </a:endParaRPr>
          </a:p>
          <a:p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r>
              <a:rPr lang="en-GB" altLang="en-US" sz="2400" i="1"/>
              <a:t> </a:t>
            </a: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DB331D1E-B313-9608-FFEB-2ADE3B2584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02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>
                    <a:satMod val="130000"/>
                  </a:schemeClr>
                </a:solidFill>
              </a:rPr>
              <a:t>PART 1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CONTRIBUTIONS STATUS:</a:t>
            </a: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chemeClr val="tx1"/>
                </a:solidFill>
              </a:rPr>
              <a:t>based on</a:t>
            </a: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0000FF"/>
                </a:solidFill>
              </a:rPr>
              <a:t>COLLECTIONS UP 30 NOVEMBER 2021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F504D121-63C1-3C80-22C5-C12E746EFA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7, 2023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C794ED6F-443B-5CDE-2AB4-55C18E68BD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E3F09827-D917-3072-5E50-BC36B356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0B2EDD-B4D1-4DB0-8C45-4040A924E156}" type="slidenum">
              <a:rPr lang="en-US" altLang="en-US" sz="1200" smtClean="0">
                <a:solidFill>
                  <a:srgbClr val="B5A788"/>
                </a:solidFill>
              </a:rPr>
              <a:pPr/>
              <a:t>20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B978E5-4A08-F47C-57FA-5653F339A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286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4398615F-1DF3-F1BE-30B0-73ACF743F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09600"/>
            <a:ext cx="79978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KEY HIGHLIGHTS: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RILO-WA</a:t>
            </a:r>
            <a:r>
              <a:rPr lang="en-GB" altLang="en-US" sz="2400" b="1"/>
              <a:t> budgeted </a:t>
            </a:r>
            <a:r>
              <a:rPr lang="en-US" altLang="en-US" b="1">
                <a:solidFill>
                  <a:srgbClr val="FF0000"/>
                </a:solidFill>
              </a:rPr>
              <a:t>€35,000</a:t>
            </a:r>
            <a:r>
              <a:rPr lang="en-GB" altLang="en-US" sz="2400" b="1"/>
              <a:t> for Operation </a:t>
            </a:r>
            <a:r>
              <a:rPr lang="en-GB" altLang="en-US" sz="2400" b="1">
                <a:solidFill>
                  <a:srgbClr val="FF0000"/>
                </a:solidFill>
              </a:rPr>
              <a:t>CRIPHARM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RILO-CA</a:t>
            </a:r>
            <a:r>
              <a:rPr lang="en-GB" altLang="en-US" sz="2400" b="1"/>
              <a:t> budgeted </a:t>
            </a:r>
            <a:r>
              <a:rPr lang="en-US" altLang="en-US" b="1">
                <a:solidFill>
                  <a:srgbClr val="FF0000"/>
                </a:solidFill>
              </a:rPr>
              <a:t>€35,000</a:t>
            </a:r>
            <a:r>
              <a:rPr lang="en-GB" altLang="en-US" sz="2400" b="1"/>
              <a:t> for Operation </a:t>
            </a:r>
            <a:r>
              <a:rPr lang="en-GB" altLang="en-US" sz="2400" b="1">
                <a:solidFill>
                  <a:srgbClr val="FF0000"/>
                </a:solidFill>
              </a:rPr>
              <a:t>ALAMBA, </a:t>
            </a:r>
            <a:r>
              <a:rPr lang="en-GB" altLang="en-US" sz="2400" b="1"/>
              <a:t>previously funded by </a:t>
            </a:r>
            <a:r>
              <a:rPr lang="en-GB" altLang="en-US" sz="2400" b="1">
                <a:solidFill>
                  <a:srgbClr val="0000FF"/>
                </a:solidFill>
              </a:rPr>
              <a:t>Japan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Regional </a:t>
            </a:r>
            <a:r>
              <a:rPr lang="en-GB" altLang="en-US" sz="2400" b="1"/>
              <a:t>meetings </a:t>
            </a:r>
            <a:r>
              <a:rPr lang="en-GB" altLang="en-US" sz="2400" b="1">
                <a:solidFill>
                  <a:srgbClr val="0000FF"/>
                </a:solidFill>
              </a:rPr>
              <a:t>(WCA), </a:t>
            </a:r>
            <a:r>
              <a:rPr lang="en-GB" altLang="en-US" sz="2400" b="1"/>
              <a:t>which was </a:t>
            </a:r>
            <a:r>
              <a:rPr lang="en-US" altLang="en-US" sz="2400" b="1">
                <a:solidFill>
                  <a:srgbClr val="FF0000"/>
                </a:solidFill>
              </a:rPr>
              <a:t>ZERO in 2021,</a:t>
            </a:r>
            <a:r>
              <a:rPr lang="en-GB" altLang="en-US" sz="2400" b="1"/>
              <a:t> </a:t>
            </a:r>
            <a:r>
              <a:rPr lang="en-US" altLang="en-US" sz="2400" b="1"/>
              <a:t>have been </a:t>
            </a:r>
            <a:r>
              <a:rPr lang="en-GB" altLang="en-US" sz="2400" b="1">
                <a:solidFill>
                  <a:srgbClr val="FF0000"/>
                </a:solidFill>
              </a:rPr>
              <a:t>budgeted</a:t>
            </a:r>
            <a:r>
              <a:rPr lang="en-GB" altLang="en-US" sz="2400" b="1"/>
              <a:t> for </a:t>
            </a:r>
            <a:r>
              <a:rPr lang="en-US" altLang="en-US" sz="2400" b="1"/>
              <a:t>in </a:t>
            </a:r>
            <a:r>
              <a:rPr lang="en-US" altLang="en-US" sz="2400" b="1">
                <a:solidFill>
                  <a:srgbClr val="FF0000"/>
                </a:solidFill>
              </a:rPr>
              <a:t>2022</a:t>
            </a:r>
            <a:r>
              <a:rPr lang="en-US" altLang="en-US" sz="2400" b="1"/>
              <a:t> = </a:t>
            </a:r>
            <a:r>
              <a:rPr lang="en-US" altLang="en-US" sz="2400" b="1">
                <a:solidFill>
                  <a:srgbClr val="0000FF"/>
                </a:solidFill>
              </a:rPr>
              <a:t>€86,000 </a:t>
            </a:r>
            <a:r>
              <a:rPr lang="en-US" altLang="en-US" sz="2400" b="1"/>
              <a:t>(assuming </a:t>
            </a:r>
            <a:r>
              <a:rPr lang="en-US" altLang="en-US" sz="2400" b="1">
                <a:solidFill>
                  <a:srgbClr val="FF0000"/>
                </a:solidFill>
              </a:rPr>
              <a:t>FACE TO FACE </a:t>
            </a:r>
            <a:r>
              <a:rPr lang="en-US" altLang="en-US" sz="2400" b="1"/>
              <a:t>meetings)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Out of Region </a:t>
            </a:r>
            <a:r>
              <a:rPr lang="en-GB" altLang="en-US" sz="2400" b="1"/>
              <a:t>meetings </a:t>
            </a:r>
            <a:r>
              <a:rPr lang="en-GB" altLang="en-US" sz="2400" b="1">
                <a:solidFill>
                  <a:srgbClr val="0000FF"/>
                </a:solidFill>
              </a:rPr>
              <a:t>(Brussels), </a:t>
            </a:r>
            <a:r>
              <a:rPr lang="en-GB" altLang="en-US" sz="2400" b="1"/>
              <a:t>which was </a:t>
            </a:r>
            <a:r>
              <a:rPr lang="en-US" altLang="en-US" sz="2400" b="1">
                <a:solidFill>
                  <a:srgbClr val="FF0000"/>
                </a:solidFill>
              </a:rPr>
              <a:t>ZERO in 2021,</a:t>
            </a:r>
            <a:r>
              <a:rPr lang="en-GB" altLang="en-US" sz="2400" b="1"/>
              <a:t> </a:t>
            </a:r>
            <a:r>
              <a:rPr lang="en-US" altLang="en-US" sz="2400" b="1"/>
              <a:t>have been </a:t>
            </a:r>
            <a:r>
              <a:rPr lang="en-GB" altLang="en-US" sz="2400" b="1">
                <a:solidFill>
                  <a:srgbClr val="FF0000"/>
                </a:solidFill>
              </a:rPr>
              <a:t>budgeted</a:t>
            </a:r>
            <a:r>
              <a:rPr lang="en-GB" altLang="en-US" sz="2400" b="1"/>
              <a:t> for </a:t>
            </a:r>
            <a:r>
              <a:rPr lang="en-US" altLang="en-US" sz="2400" b="1"/>
              <a:t>in </a:t>
            </a:r>
            <a:r>
              <a:rPr lang="en-US" altLang="en-US" sz="2400" b="1">
                <a:solidFill>
                  <a:srgbClr val="FF0000"/>
                </a:solidFill>
              </a:rPr>
              <a:t>2022 </a:t>
            </a:r>
            <a:r>
              <a:rPr lang="en-US" altLang="en-US" sz="2400" b="1"/>
              <a:t>= </a:t>
            </a:r>
            <a:r>
              <a:rPr lang="en-US" altLang="en-US" sz="2400" b="1">
                <a:solidFill>
                  <a:srgbClr val="FF0000"/>
                </a:solidFill>
              </a:rPr>
              <a:t>€68,000 </a:t>
            </a:r>
            <a:r>
              <a:rPr lang="en-US" altLang="en-US" sz="2400" b="1"/>
              <a:t>(assuming </a:t>
            </a:r>
            <a:r>
              <a:rPr lang="en-US" altLang="en-US" sz="2400" b="1">
                <a:solidFill>
                  <a:srgbClr val="FF0000"/>
                </a:solidFill>
              </a:rPr>
              <a:t>FACE TO FACE </a:t>
            </a:r>
            <a:r>
              <a:rPr lang="en-US" altLang="en-US" sz="2400" b="1"/>
              <a:t>meetings)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3 RTCs </a:t>
            </a:r>
            <a:r>
              <a:rPr lang="en-GB" altLang="en-US" sz="2400" b="1">
                <a:solidFill>
                  <a:srgbClr val="0000FF"/>
                </a:solidFill>
              </a:rPr>
              <a:t>(BRAZZAVILE, OUAGADOUGOU and ABUJA)</a:t>
            </a:r>
            <a:r>
              <a:rPr lang="en-GB" altLang="en-US" sz="2400" b="1">
                <a:solidFill>
                  <a:srgbClr val="FF0000"/>
                </a:solidFill>
              </a:rPr>
              <a:t> </a:t>
            </a:r>
            <a:r>
              <a:rPr lang="en-GB" altLang="en-US" sz="2400" b="1"/>
              <a:t>consolidated their regional capacity building activity to be held in </a:t>
            </a:r>
            <a:r>
              <a:rPr lang="en-GB" altLang="en-US" sz="2400" b="1">
                <a:solidFill>
                  <a:srgbClr val="0000FF"/>
                </a:solidFill>
              </a:rPr>
              <a:t>BRAZZAVILE</a:t>
            </a:r>
            <a:r>
              <a:rPr lang="en-GB" altLang="en-US" sz="2400" b="1"/>
              <a:t> = </a:t>
            </a:r>
            <a:r>
              <a:rPr lang="en-US" altLang="en-US" sz="2400" b="1">
                <a:solidFill>
                  <a:srgbClr val="FF0000"/>
                </a:solidFill>
              </a:rPr>
              <a:t>€75,000.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Audit &amp; Finance Committee</a:t>
            </a:r>
            <a:r>
              <a:rPr lang="en-GB" altLang="en-US" sz="2400" b="1"/>
              <a:t> budgeted for missions  </a:t>
            </a:r>
            <a:r>
              <a:rPr lang="en-US" altLang="en-US" sz="2400" b="1">
                <a:solidFill>
                  <a:srgbClr val="0000FF"/>
                </a:solidFill>
              </a:rPr>
              <a:t>€12,600</a:t>
            </a: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83BAC65-69CF-6820-5022-F9D3EF9F9A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85BB26BC-D078-DB06-3752-E93F15BA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5BB78B-1E6E-40EC-A993-C2456A9F625E}" type="slidenum">
              <a:rPr lang="en-US" altLang="en-US" sz="1200" smtClean="0">
                <a:solidFill>
                  <a:srgbClr val="B5A788"/>
                </a:solidFill>
              </a:rPr>
              <a:pPr/>
              <a:t>21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56399FDA-8FE3-5D95-BD2C-85B6AEAA9B0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BD3006C-9D75-4425-BF0E-3503E805414D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21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AEE854-2086-EC16-E139-FEF872103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62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54" name="Rectangle 3">
            <a:extLst>
              <a:ext uri="{FF2B5EF4-FFF2-40B4-BE49-F238E27FC236}">
                <a16:creationId xmlns:a16="http://schemas.microsoft.com/office/drawing/2014/main" id="{65B677E9-2856-5CC4-7ABD-6DA7B084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5300"/>
            <a:ext cx="8212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KEY HIGHLIGHTS:</a:t>
            </a:r>
            <a:endParaRPr lang="en-GB" altLang="en-US" sz="2300" b="1" u="sng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300">
                <a:cs typeface="Arial" panose="020B0604020202020204" pitchFamily="34" charset="0"/>
              </a:rPr>
              <a:t>The</a:t>
            </a:r>
            <a:r>
              <a:rPr lang="en-GB" altLang="en-US" sz="2300" b="1">
                <a:cs typeface="Arial" panose="020B0604020202020204" pitchFamily="34" charset="0"/>
              </a:rPr>
              <a:t> Consolidated Regional </a:t>
            </a:r>
            <a:r>
              <a:rPr lang="en-GB" altLang="en-US" sz="2300" b="1">
                <a:solidFill>
                  <a:srgbClr val="FF0000"/>
                </a:solidFill>
                <a:cs typeface="Arial" panose="020B0604020202020204" pitchFamily="34" charset="0"/>
              </a:rPr>
              <a:t>Expenditure budget </a:t>
            </a:r>
            <a:r>
              <a:rPr lang="en-GB" altLang="en-US" sz="2300">
                <a:cs typeface="Arial" panose="020B0604020202020204" pitchFamily="34" charset="0"/>
              </a:rPr>
              <a:t>being presented for</a:t>
            </a:r>
            <a:r>
              <a:rPr lang="en-GB" altLang="en-US" sz="2300" b="1">
                <a:cs typeface="Arial" panose="020B0604020202020204" pitchFamily="34" charset="0"/>
              </a:rPr>
              <a:t> approval </a:t>
            </a:r>
            <a:r>
              <a:rPr lang="en-GB" altLang="en-US" sz="2300">
                <a:cs typeface="Arial" panose="020B0604020202020204" pitchFamily="34" charset="0"/>
              </a:rPr>
              <a:t>is for a </a:t>
            </a:r>
            <a:r>
              <a:rPr lang="en-GB" altLang="en-US" sz="2300" b="1">
                <a:cs typeface="Arial" panose="020B0604020202020204" pitchFamily="34" charset="0"/>
              </a:rPr>
              <a:t>total </a:t>
            </a:r>
            <a:r>
              <a:rPr lang="en-GB" altLang="en-US" sz="2300">
                <a:cs typeface="Arial" panose="020B0604020202020204" pitchFamily="34" charset="0"/>
              </a:rPr>
              <a:t>of</a:t>
            </a:r>
            <a:r>
              <a:rPr lang="en-GB" altLang="en-US" sz="2300" b="1">
                <a:cs typeface="Arial" panose="020B0604020202020204" pitchFamily="34" charset="0"/>
              </a:rPr>
              <a:t> </a:t>
            </a:r>
            <a:r>
              <a:rPr lang="en-GB" altLang="en-US" sz="2300" b="1">
                <a:solidFill>
                  <a:srgbClr val="FF0000"/>
                </a:solidFill>
                <a:cs typeface="Arial" panose="020B0604020202020204" pitchFamily="34" charset="0"/>
              </a:rPr>
              <a:t>€498,657.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3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This represents an </a:t>
            </a:r>
            <a:r>
              <a:rPr lang="en-GB" altLang="en-US" sz="2400" b="1"/>
              <a:t>increase</a:t>
            </a:r>
            <a:r>
              <a:rPr lang="en-GB" altLang="en-US" sz="2400"/>
              <a:t> of </a:t>
            </a:r>
            <a:r>
              <a:rPr lang="en-GB" altLang="en-US" sz="2400" b="1">
                <a:solidFill>
                  <a:srgbClr val="FF0000"/>
                </a:solidFill>
              </a:rPr>
              <a:t>50% </a:t>
            </a:r>
            <a:r>
              <a:rPr lang="en-GB" altLang="en-US" sz="2400">
                <a:solidFill>
                  <a:srgbClr val="0000FF"/>
                </a:solidFill>
              </a:rPr>
              <a:t>(</a:t>
            </a:r>
            <a:r>
              <a:rPr lang="en-GB" altLang="en-US" sz="2400" b="1">
                <a:solidFill>
                  <a:srgbClr val="0000FF"/>
                </a:solidFill>
              </a:rPr>
              <a:t>€165,600</a:t>
            </a:r>
            <a:r>
              <a:rPr lang="en-GB" altLang="en-US" sz="2400"/>
              <a:t>)</a:t>
            </a:r>
            <a:r>
              <a:rPr lang="en-GB" altLang="en-US" sz="2400" b="1"/>
              <a:t> </a:t>
            </a:r>
            <a:r>
              <a:rPr lang="en-GB" altLang="en-US" sz="2400"/>
              <a:t>on 2021  </a:t>
            </a:r>
            <a:r>
              <a:rPr lang="en-GB" altLang="en-US" sz="2400" b="1"/>
              <a:t>budget</a:t>
            </a:r>
            <a:r>
              <a:rPr lang="en-GB" altLang="en-US" sz="2400"/>
              <a:t> of </a:t>
            </a:r>
            <a:r>
              <a:rPr lang="en-GB" altLang="en-US" sz="2400" b="1">
                <a:solidFill>
                  <a:srgbClr val="FF0000"/>
                </a:solidFill>
              </a:rPr>
              <a:t>€333,057</a:t>
            </a: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US" altLang="en-US" sz="23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/>
              <a:t>The budget caters for </a:t>
            </a:r>
            <a:r>
              <a:rPr lang="en-US" altLang="en-US" sz="2400" b="1"/>
              <a:t>funding</a:t>
            </a:r>
            <a:r>
              <a:rPr lang="en-US" altLang="en-US" sz="2400"/>
              <a:t> through </a:t>
            </a:r>
            <a:r>
              <a:rPr lang="en-US" altLang="en-US" sz="2400" b="1"/>
              <a:t>contributions</a:t>
            </a:r>
            <a:r>
              <a:rPr lang="en-US" altLang="en-US" sz="2400"/>
              <a:t>:   </a:t>
            </a:r>
            <a:r>
              <a:rPr lang="en-US" altLang="en-US" sz="2400" b="1"/>
              <a:t>23 member countries </a:t>
            </a:r>
            <a:r>
              <a:rPr lang="en-US" altLang="en-US" sz="2400"/>
              <a:t>= </a:t>
            </a:r>
            <a:r>
              <a:rPr lang="en-GB" altLang="en-US" sz="2400" b="1">
                <a:solidFill>
                  <a:srgbClr val="FF0000"/>
                </a:solidFill>
              </a:rPr>
              <a:t>€230,000.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The annual </a:t>
            </a:r>
            <a:r>
              <a:rPr lang="en-GB" altLang="en-US" sz="2400" b="1"/>
              <a:t>contributions</a:t>
            </a:r>
            <a:r>
              <a:rPr lang="en-GB" altLang="en-US" sz="2400"/>
              <a:t> only cover </a:t>
            </a:r>
            <a:r>
              <a:rPr lang="en-GB" altLang="en-US" sz="2400" b="1">
                <a:solidFill>
                  <a:srgbClr val="FF0000"/>
                </a:solidFill>
              </a:rPr>
              <a:t>46% </a:t>
            </a:r>
            <a:r>
              <a:rPr lang="en-GB" altLang="en-US" sz="2400"/>
              <a:t>of the </a:t>
            </a:r>
            <a:r>
              <a:rPr lang="en-GB" altLang="en-US" sz="2400" b="1"/>
              <a:t>budget </a:t>
            </a:r>
            <a:r>
              <a:rPr lang="en-GB" altLang="en-US" sz="2400"/>
              <a:t>required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This would leave a</a:t>
            </a:r>
            <a:r>
              <a:rPr lang="en-GB" altLang="en-US" sz="2400" b="1"/>
              <a:t> funding gap of </a:t>
            </a:r>
            <a:r>
              <a:rPr lang="en-GB" altLang="en-US" sz="2400" b="1">
                <a:solidFill>
                  <a:srgbClr val="FF0000"/>
                </a:solidFill>
              </a:rPr>
              <a:t>54%</a:t>
            </a:r>
            <a:r>
              <a:rPr lang="en-GB" altLang="en-US" sz="2400" b="1"/>
              <a:t>, </a:t>
            </a:r>
            <a:r>
              <a:rPr lang="en-GB" altLang="en-US" sz="2400" b="1">
                <a:solidFill>
                  <a:srgbClr val="FF0000"/>
                </a:solidFill>
              </a:rPr>
              <a:t>€268,657 </a:t>
            </a:r>
            <a:r>
              <a:rPr lang="en-GB" altLang="en-US" sz="2400"/>
              <a:t>which is </a:t>
            </a:r>
            <a:r>
              <a:rPr lang="en-GB" altLang="en-US" sz="2400" b="1"/>
              <a:t>161% </a:t>
            </a:r>
            <a:r>
              <a:rPr lang="en-GB" altLang="en-US" sz="2400" b="1">
                <a:solidFill>
                  <a:srgbClr val="FF0000"/>
                </a:solidFill>
              </a:rPr>
              <a:t>(€165,600) </a:t>
            </a:r>
            <a:r>
              <a:rPr lang="en-GB" altLang="en-US" sz="2400" b="1"/>
              <a:t>above that of</a:t>
            </a:r>
            <a:r>
              <a:rPr lang="en-GB" altLang="en-US" sz="2400" b="1">
                <a:solidFill>
                  <a:srgbClr val="FF0000"/>
                </a:solidFill>
              </a:rPr>
              <a:t> 2021</a:t>
            </a:r>
            <a:r>
              <a:rPr lang="en-GB" altLang="en-US" sz="2400" b="1"/>
              <a:t>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The </a:t>
            </a:r>
            <a:r>
              <a:rPr lang="en-GB" altLang="en-US" sz="2400" b="1">
                <a:solidFill>
                  <a:srgbClr val="FF0000"/>
                </a:solidFill>
              </a:rPr>
              <a:t>Bank Reserves </a:t>
            </a:r>
            <a:r>
              <a:rPr lang="en-GB" altLang="en-US" sz="2400" b="1"/>
              <a:t>currently available for covering the </a:t>
            </a:r>
            <a:r>
              <a:rPr lang="en-GB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GAP </a:t>
            </a:r>
            <a:r>
              <a:rPr lang="en-GB" altLang="en-US" sz="2400" b="1"/>
              <a:t>=</a:t>
            </a:r>
            <a:r>
              <a:rPr lang="en-GB" altLang="en-US" sz="2400" b="1">
                <a:solidFill>
                  <a:srgbClr val="FF0000"/>
                </a:solidFill>
              </a:rPr>
              <a:t> 501, 420</a:t>
            </a:r>
            <a:r>
              <a:rPr lang="en-GB" altLang="en-US" sz="2400"/>
              <a:t> (30 </a:t>
            </a:r>
            <a:r>
              <a:rPr lang="en-GB" altLang="en-US" sz="2400" baseline="30000"/>
              <a:t>th</a:t>
            </a:r>
            <a:r>
              <a:rPr lang="en-GB" altLang="en-US" sz="2400"/>
              <a:t> November 2021) or other </a:t>
            </a:r>
            <a:r>
              <a:rPr lang="en-GB" altLang="en-US" sz="2400" b="1"/>
              <a:t>3</a:t>
            </a:r>
            <a:r>
              <a:rPr lang="en-GB" altLang="en-US" sz="2400" b="1" baseline="30000"/>
              <a:t>rd</a:t>
            </a:r>
            <a:r>
              <a:rPr lang="en-GB" altLang="en-US" sz="2400" b="1"/>
              <a:t> party funding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 i="1">
                <a:solidFill>
                  <a:srgbClr val="FF0000"/>
                </a:solidFill>
              </a:rPr>
              <a:t>The proposed budget is detailed as follows (next page):</a:t>
            </a: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64FB4974-5BB5-A25A-752E-993D4D5FD4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32DAC120-F993-CC71-8DAF-C6EA9FED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814BA-C07C-469D-B489-9DFA80EC33E8}" type="slidenum">
              <a:rPr lang="en-US" altLang="en-US" sz="1200" smtClean="0">
                <a:solidFill>
                  <a:srgbClr val="B5A788"/>
                </a:solidFill>
              </a:rPr>
              <a:pPr/>
              <a:t>22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7A6CB1C6-7F90-4FE4-66C7-1C359A67693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ECC9AE9-7238-A8C7-2C13-06CF0DAC0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SNAPSHOT: REVISED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302" name="Rectangle 3">
            <a:extLst>
              <a:ext uri="{FF2B5EF4-FFF2-40B4-BE49-F238E27FC236}">
                <a16:creationId xmlns:a16="http://schemas.microsoft.com/office/drawing/2014/main" id="{A250F004-6512-D992-7A9F-9879E12D2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55303" name="Object 1">
            <a:extLst>
              <a:ext uri="{FF2B5EF4-FFF2-40B4-BE49-F238E27FC236}">
                <a16:creationId xmlns:a16="http://schemas.microsoft.com/office/drawing/2014/main" id="{2726E558-D422-81F8-EE12-D5541932B3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85800"/>
          <a:ext cx="80041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62896" imgH="4101915" progId="Excel.Sheet.12">
                  <p:embed/>
                </p:oleObj>
              </mc:Choice>
              <mc:Fallback>
                <p:oleObj name="Worksheet" r:id="rId3" imgW="8762896" imgH="410191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800417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B178769-1935-2E6B-C2BD-299FBBCF80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3BD761B5-BC54-F32E-0EDF-F8FBDA92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380D29-4B57-4B90-9D90-50BA80A60C36}" type="slidenum">
              <a:rPr lang="en-US" altLang="en-US" sz="1200" smtClean="0">
                <a:solidFill>
                  <a:srgbClr val="B5A788"/>
                </a:solidFill>
              </a:rPr>
              <a:pPr/>
              <a:t>23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DB36B85-14FD-3438-C545-F138165B0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BUDGET: BY EXPENSE CATEGORY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006C36FE-7670-EA4D-F0A2-FEF26616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1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57350" name="Object 1">
            <a:extLst>
              <a:ext uri="{FF2B5EF4-FFF2-40B4-BE49-F238E27FC236}">
                <a16:creationId xmlns:a16="http://schemas.microsoft.com/office/drawing/2014/main" id="{2472FCC5-EEE2-8575-6278-7BB5459103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59448" imgH="3651365" progId="Excel.Sheet.12">
                  <p:embed/>
                </p:oleObj>
              </mc:Choice>
              <mc:Fallback>
                <p:oleObj name="Worksheet" r:id="rId3" imgW="6159448" imgH="365136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099E11D4-200C-D19E-9F98-E2B1EE51B2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66E189AA-EFDA-6562-0456-67A700EF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792008-48BF-4574-ABDF-119F26E7759F}" type="slidenum">
              <a:rPr lang="en-US" altLang="en-US" sz="1200" smtClean="0">
                <a:solidFill>
                  <a:srgbClr val="B5A788"/>
                </a:solidFill>
              </a:rPr>
              <a:pPr/>
              <a:t>24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1FB6FF19-BF8D-5021-FED5-59959872AB0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1FFFB87-FEFA-B6C4-9A52-D40ED75C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BUDGET: BY EXPENSE CATEGORY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398" name="Rectangle 3">
            <a:extLst>
              <a:ext uri="{FF2B5EF4-FFF2-40B4-BE49-F238E27FC236}">
                <a16:creationId xmlns:a16="http://schemas.microsoft.com/office/drawing/2014/main" id="{B2F3D1B2-4274-B719-E703-A29DE433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59399" name="Object 1">
            <a:extLst>
              <a:ext uri="{FF2B5EF4-FFF2-40B4-BE49-F238E27FC236}">
                <a16:creationId xmlns:a16="http://schemas.microsoft.com/office/drawing/2014/main" id="{8A5090AB-9459-8869-3959-808543820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59448" imgH="3841727" progId="Excel.Sheet.12">
                  <p:embed/>
                </p:oleObj>
              </mc:Choice>
              <mc:Fallback>
                <p:oleObj name="Worksheet" r:id="rId3" imgW="6159448" imgH="3841727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7E5B0A1-5040-90F4-32ED-72FFBA6098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B7E6285F-67DE-DAAC-6C04-1FAE7FF9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1AE6CC-5468-46AC-970C-A09F7A20824D}" type="slidenum">
              <a:rPr lang="en-US" altLang="en-US" sz="1200" smtClean="0">
                <a:solidFill>
                  <a:srgbClr val="B5A788"/>
                </a:solidFill>
              </a:rPr>
              <a:pPr/>
              <a:t>25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1444" name="Slide Number Placeholder 5">
            <a:extLst>
              <a:ext uri="{FF2B5EF4-FFF2-40B4-BE49-F238E27FC236}">
                <a16:creationId xmlns:a16="http://schemas.microsoft.com/office/drawing/2014/main" id="{1ED4B008-8F88-2E71-E54C-494A53B8E15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F8CE2B-1FDF-EE26-A84C-897A383E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SNAPSHOT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470BFFA4-3AA5-E9A9-D472-516EE8F98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1447" name="Object 2">
            <a:extLst>
              <a:ext uri="{FF2B5EF4-FFF2-40B4-BE49-F238E27FC236}">
                <a16:creationId xmlns:a16="http://schemas.microsoft.com/office/drawing/2014/main" id="{B802150E-1E41-270F-AE68-DEFBCE4687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85800"/>
          <a:ext cx="80041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39131" imgH="4787715" progId="Excel.Sheet.12">
                  <p:embed/>
                </p:oleObj>
              </mc:Choice>
              <mc:Fallback>
                <p:oleObj name="Worksheet" r:id="rId3" imgW="6839131" imgH="478771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80041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1669945D-7C94-9951-8D79-DB6EEB356A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CFFB473A-4921-EE78-E16B-E2823F35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181B20-6B2A-4262-BA65-C969F2CDFC92}" type="slidenum">
              <a:rPr lang="en-US" altLang="en-US" sz="1200" smtClean="0">
                <a:solidFill>
                  <a:srgbClr val="B5A788"/>
                </a:solidFill>
              </a:rPr>
              <a:pPr/>
              <a:t>26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BD079E8A-512A-1C7A-5040-AAD4D5E6A9EB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53604C8-8670-1B3E-DB2D-010CD1EB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BUDGET COMPARISON: </a:t>
            </a:r>
            <a:r>
              <a:rPr lang="en-GB" b="1" u="sng" kern="0" dirty="0">
                <a:solidFill>
                  <a:srgbClr val="FF6600"/>
                </a:solidFill>
              </a:rPr>
              <a:t>BY EXPENSE CATEGORY</a:t>
            </a:r>
            <a:endParaRPr lang="en-GB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494" name="Rectangle 3">
            <a:extLst>
              <a:ext uri="{FF2B5EF4-FFF2-40B4-BE49-F238E27FC236}">
                <a16:creationId xmlns:a16="http://schemas.microsoft.com/office/drawing/2014/main" id="{424BFD0A-2BAF-73E5-9D0D-A040255CA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3495" name="Object 1">
            <a:extLst>
              <a:ext uri="{FF2B5EF4-FFF2-40B4-BE49-F238E27FC236}">
                <a16:creationId xmlns:a16="http://schemas.microsoft.com/office/drawing/2014/main" id="{92E68816-DEAB-EC36-5CC5-F531926EC9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368869" imgH="3886200" progId="Excel.Sheet.12">
                  <p:embed/>
                </p:oleObj>
              </mc:Choice>
              <mc:Fallback>
                <p:oleObj name="Worksheet" r:id="rId3" imgW="6368869" imgH="38862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73CE56F6-FABC-170B-CA73-94AC7ACCD1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A9F4DA13-5746-DBD1-BE4B-59857997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315F26-0047-454E-AC6C-86A7C4A2FA26}" type="slidenum">
              <a:rPr lang="en-US" altLang="en-US" sz="1200" smtClean="0">
                <a:solidFill>
                  <a:srgbClr val="B5A788"/>
                </a:solidFill>
              </a:rPr>
              <a:pPr/>
              <a:t>27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E081058A-52E0-15C1-EF68-E168F9AB230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D678BE1-7DF0-9CFD-C916-7CF6A74B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000" b="1" kern="0" dirty="0">
                <a:solidFill>
                  <a:srgbClr val="FF6600"/>
                </a:solidFill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BUDGET COMPARISON: </a:t>
            </a:r>
            <a:r>
              <a:rPr lang="en-GB" b="1" u="sng" kern="0" dirty="0">
                <a:solidFill>
                  <a:srgbClr val="FF6600"/>
                </a:solidFill>
              </a:rPr>
              <a:t>BY EXPENSE CATEGORY</a:t>
            </a:r>
            <a:endParaRPr lang="en-GB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274A1F9C-DAB8-C0D8-B8B8-645D80D71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5543" name="Object 1">
            <a:extLst>
              <a:ext uri="{FF2B5EF4-FFF2-40B4-BE49-F238E27FC236}">
                <a16:creationId xmlns:a16="http://schemas.microsoft.com/office/drawing/2014/main" id="{BB863272-AF45-407D-3EEC-61AD44F703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07020" imgH="3778135" progId="Excel.Sheet.12">
                  <p:embed/>
                </p:oleObj>
              </mc:Choice>
              <mc:Fallback>
                <p:oleObj name="Worksheet" r:id="rId3" imgW="6407020" imgH="377813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59B11BB4-FDBD-77A9-5481-535A359849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7587" name="Slide Number Placeholder 4">
            <a:extLst>
              <a:ext uri="{FF2B5EF4-FFF2-40B4-BE49-F238E27FC236}">
                <a16:creationId xmlns:a16="http://schemas.microsoft.com/office/drawing/2014/main" id="{3D127752-C3D1-8FA0-ED89-8A8184A0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EC425E-2713-4D4B-8566-638E9B43A3AD}" type="slidenum">
              <a:rPr lang="en-US" altLang="en-US" sz="1200" smtClean="0">
                <a:solidFill>
                  <a:srgbClr val="B5A788"/>
                </a:solidFill>
              </a:rPr>
              <a:pPr/>
              <a:t>28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A2702C1D-B8C0-541E-D824-84D27705287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6E33291-54C1-FA21-A7BD-22AA3F8E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BUDGET SNAPSHOT (RECAP):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590" name="Rectangle 3">
            <a:extLst>
              <a:ext uri="{FF2B5EF4-FFF2-40B4-BE49-F238E27FC236}">
                <a16:creationId xmlns:a16="http://schemas.microsoft.com/office/drawing/2014/main" id="{744A2520-37F6-0DAC-6AC7-CE73A87C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7591" name="Object 1">
            <a:extLst>
              <a:ext uri="{FF2B5EF4-FFF2-40B4-BE49-F238E27FC236}">
                <a16:creationId xmlns:a16="http://schemas.microsoft.com/office/drawing/2014/main" id="{A866BE4F-C212-3700-6919-C888EA50E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25" y="609600"/>
          <a:ext cx="800735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16620" imgH="4451465" progId="Excel.Sheet.12">
                  <p:embed/>
                </p:oleObj>
              </mc:Choice>
              <mc:Fallback>
                <p:oleObj name="Worksheet" r:id="rId3" imgW="7016620" imgH="445146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609600"/>
                        <a:ext cx="800735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62C1E5F-A035-6FDC-430C-6E4D804E8D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B2C4DD6A-2FA7-22AB-8940-265906A1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A51B0-47FF-4144-A0F0-3F8EBB070803}" type="slidenum">
              <a:rPr lang="en-US" altLang="en-US" sz="1200" smtClean="0">
                <a:solidFill>
                  <a:srgbClr val="B5A788"/>
                </a:solidFill>
              </a:rPr>
              <a:pPr/>
              <a:t>29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F0D08B12-14B5-0220-3D7E-D34676A2053D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1E4F4EE-D00A-705D-DFC1-9E14181C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638" name="Rectangle 3">
            <a:extLst>
              <a:ext uri="{FF2B5EF4-FFF2-40B4-BE49-F238E27FC236}">
                <a16:creationId xmlns:a16="http://schemas.microsoft.com/office/drawing/2014/main" id="{ECA0B984-3FAA-F960-5801-54A6E798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69639" name="Object 1">
            <a:extLst>
              <a:ext uri="{FF2B5EF4-FFF2-40B4-BE49-F238E27FC236}">
                <a16:creationId xmlns:a16="http://schemas.microsoft.com/office/drawing/2014/main" id="{5E059C14-E6FA-187E-C756-C80267669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457200"/>
          <a:ext cx="79597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4203746" progId="Excel.Sheet.12">
                  <p:embed/>
                </p:oleObj>
              </mc:Choice>
              <mc:Fallback>
                <p:oleObj name="Worksheet" r:id="rId3" imgW="6921656" imgH="4203746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57200"/>
                        <a:ext cx="79597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16DB6AE0-7C7A-65A2-40FE-731959D995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05D758C8-45A0-C154-00EC-413EBC79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221C80-25E8-4D7F-BEEA-52FA767312B1}" type="slidenum">
              <a:rPr lang="en-US" altLang="en-US" sz="1200" smtClean="0">
                <a:solidFill>
                  <a:srgbClr val="B5A788"/>
                </a:solidFill>
              </a:rPr>
              <a:pPr/>
              <a:t>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6F066688-32D8-6163-7BEC-D5694960F97D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EBAFC4A-FF00-9F31-315D-110E52BC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CONTRIBUTIONS PAID IN 2021</a:t>
            </a: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42D1D25D-8D63-24E2-364E-D89AAD0A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16391" name="Object 4">
            <a:extLst>
              <a:ext uri="{FF2B5EF4-FFF2-40B4-BE49-F238E27FC236}">
                <a16:creationId xmlns:a16="http://schemas.microsoft.com/office/drawing/2014/main" id="{EEAEC466-C9A9-184A-D378-FD1BD04CEB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09600"/>
          <a:ext cx="8004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91200" imgH="3689188" progId="Excel.Sheet.12">
                  <p:embed/>
                </p:oleObj>
              </mc:Choice>
              <mc:Fallback>
                <p:oleObj name="Worksheet" r:id="rId3" imgW="5791200" imgH="3689188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80041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5C1D2FCD-014D-C2F7-5E5E-0F030D1450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1683" name="Slide Number Placeholder 4">
            <a:extLst>
              <a:ext uri="{FF2B5EF4-FFF2-40B4-BE49-F238E27FC236}">
                <a16:creationId xmlns:a16="http://schemas.microsoft.com/office/drawing/2014/main" id="{6EDC1EAF-D3CC-C4E7-9271-A4035719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AA515B-F15D-4A05-A942-09E9BE882502}" type="slidenum">
              <a:rPr lang="en-US" altLang="en-US" sz="1200" smtClean="0">
                <a:solidFill>
                  <a:srgbClr val="B5A788"/>
                </a:solidFill>
              </a:rPr>
              <a:pPr/>
              <a:t>30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2B62EBFF-DC51-9C50-D921-E17BB7EA37F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02B3CBF-850A-91DB-A27A-A8802E17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 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86" name="Rectangle 3">
            <a:extLst>
              <a:ext uri="{FF2B5EF4-FFF2-40B4-BE49-F238E27FC236}">
                <a16:creationId xmlns:a16="http://schemas.microsoft.com/office/drawing/2014/main" id="{E5F3217A-687B-8807-ECE7-FEF01951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1687" name="Object 1">
            <a:extLst>
              <a:ext uri="{FF2B5EF4-FFF2-40B4-BE49-F238E27FC236}">
                <a16:creationId xmlns:a16="http://schemas.microsoft.com/office/drawing/2014/main" id="{D9EF080C-7C34-75E4-1477-03700C3938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533400"/>
          <a:ext cx="795972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3816373" progId="Excel.Sheet.12">
                  <p:embed/>
                </p:oleObj>
              </mc:Choice>
              <mc:Fallback>
                <p:oleObj name="Worksheet" r:id="rId3" imgW="6921656" imgH="381637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533400"/>
                        <a:ext cx="795972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6BAD8545-6BCE-8DC9-B7BA-599F8602A1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AB64AFBE-9DC0-19FA-16D8-23146630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1CC26-7851-422C-8B9D-36FE5B8DFDE6}" type="slidenum">
              <a:rPr lang="en-US" altLang="en-US" sz="1200" smtClean="0">
                <a:solidFill>
                  <a:srgbClr val="B5A788"/>
                </a:solidFill>
              </a:rPr>
              <a:pPr/>
              <a:t>31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4536FFF1-8647-95CD-8575-9EFAD414EF36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158053-909F-4925-D294-568836A8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734" name="Rectangle 3">
            <a:extLst>
              <a:ext uri="{FF2B5EF4-FFF2-40B4-BE49-F238E27FC236}">
                <a16:creationId xmlns:a16="http://schemas.microsoft.com/office/drawing/2014/main" id="{89962C6B-3600-16E5-7B65-1BF1DC5A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3735" name="Object 1">
            <a:extLst>
              <a:ext uri="{FF2B5EF4-FFF2-40B4-BE49-F238E27FC236}">
                <a16:creationId xmlns:a16="http://schemas.microsoft.com/office/drawing/2014/main" id="{F0355A99-002F-E750-6CAE-9A8EB7077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533400"/>
          <a:ext cx="79597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3981381" progId="Excel.Sheet.12">
                  <p:embed/>
                </p:oleObj>
              </mc:Choice>
              <mc:Fallback>
                <p:oleObj name="Worksheet" r:id="rId3" imgW="6921656" imgH="398138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533400"/>
                        <a:ext cx="79597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01D32B81-4E6F-3A33-C9D1-EE7A90DE79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5779" name="Slide Number Placeholder 4">
            <a:extLst>
              <a:ext uri="{FF2B5EF4-FFF2-40B4-BE49-F238E27FC236}">
                <a16:creationId xmlns:a16="http://schemas.microsoft.com/office/drawing/2014/main" id="{2C2B8F72-8203-EE6A-1AD4-0F346D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6D5F3-17AC-46EC-944F-2C90B4E7EB43}" type="slidenum">
              <a:rPr lang="en-US" altLang="en-US" sz="1200" smtClean="0">
                <a:solidFill>
                  <a:srgbClr val="B5A788"/>
                </a:solidFill>
              </a:rPr>
              <a:pPr/>
              <a:t>32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4CFEB198-9E65-095F-A904-1E767B2F698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515640-78FD-8D01-6BE0-6935291E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 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782" name="Rectangle 3">
            <a:extLst>
              <a:ext uri="{FF2B5EF4-FFF2-40B4-BE49-F238E27FC236}">
                <a16:creationId xmlns:a16="http://schemas.microsoft.com/office/drawing/2014/main" id="{95111398-5604-828D-C2BB-7A36015F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5783" name="Object 2">
            <a:extLst>
              <a:ext uri="{FF2B5EF4-FFF2-40B4-BE49-F238E27FC236}">
                <a16:creationId xmlns:a16="http://schemas.microsoft.com/office/drawing/2014/main" id="{0AF8959A-5C8C-F1A0-8AA9-47BB426BE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685800"/>
          <a:ext cx="788035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2317588" progId="Excel.Sheet.12">
                  <p:embed/>
                </p:oleObj>
              </mc:Choice>
              <mc:Fallback>
                <p:oleObj name="Worksheet" r:id="rId3" imgW="6921656" imgH="2317588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685800"/>
                        <a:ext cx="788035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3EB537F3-C492-028F-7FC4-E54782D1C0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7827" name="Slide Number Placeholder 4">
            <a:extLst>
              <a:ext uri="{FF2B5EF4-FFF2-40B4-BE49-F238E27FC236}">
                <a16:creationId xmlns:a16="http://schemas.microsoft.com/office/drawing/2014/main" id="{E187AEDD-C00B-27DE-E77F-E4D178F6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13B26A-F435-4321-9AA0-78FB0C22FCF4}" type="slidenum">
              <a:rPr lang="en-US" altLang="en-US" sz="1200" smtClean="0">
                <a:solidFill>
                  <a:srgbClr val="B5A788"/>
                </a:solidFill>
              </a:rPr>
              <a:pPr/>
              <a:t>33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7828" name="Slide Number Placeholder 5">
            <a:extLst>
              <a:ext uri="{FF2B5EF4-FFF2-40B4-BE49-F238E27FC236}">
                <a16:creationId xmlns:a16="http://schemas.microsoft.com/office/drawing/2014/main" id="{64B2C1E8-3780-C06E-90BB-B1EAB4613A5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BD67C42-7039-2C5D-AFBE-BBE5FAFD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</a:rPr>
              <a:t>DETAILED BUDGET: BY EXPENSE LINE </a:t>
            </a:r>
            <a:endParaRPr lang="en-GB" sz="30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830" name="Rectangle 3">
            <a:extLst>
              <a:ext uri="{FF2B5EF4-FFF2-40B4-BE49-F238E27FC236}">
                <a16:creationId xmlns:a16="http://schemas.microsoft.com/office/drawing/2014/main" id="{64305C32-8A3D-80E1-D54B-A7125F258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77831" name="Object 1">
            <a:extLst>
              <a:ext uri="{FF2B5EF4-FFF2-40B4-BE49-F238E27FC236}">
                <a16:creationId xmlns:a16="http://schemas.microsoft.com/office/drawing/2014/main" id="{73905DC0-D55A-4448-9DA0-09EC88FB9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533400"/>
          <a:ext cx="79597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1656" imgH="3949792" progId="Excel.Sheet.12">
                  <p:embed/>
                </p:oleObj>
              </mc:Choice>
              <mc:Fallback>
                <p:oleObj name="Worksheet" r:id="rId3" imgW="6921656" imgH="3949792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533400"/>
                        <a:ext cx="79597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826F270A-4164-7F2D-E056-D60A83153D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79875" name="Slide Number Placeholder 4">
            <a:extLst>
              <a:ext uri="{FF2B5EF4-FFF2-40B4-BE49-F238E27FC236}">
                <a16:creationId xmlns:a16="http://schemas.microsoft.com/office/drawing/2014/main" id="{A44EE506-C829-4BD5-F4D9-B8B1141A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36BE3-BD98-4FD9-B40B-0855ED7ACA7A}" type="slidenum">
              <a:rPr lang="en-US" altLang="en-US" sz="1200" smtClean="0">
                <a:solidFill>
                  <a:srgbClr val="B5A788"/>
                </a:solidFill>
              </a:rPr>
              <a:pPr/>
              <a:t>34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79876" name="Slide Number Placeholder 5">
            <a:extLst>
              <a:ext uri="{FF2B5EF4-FFF2-40B4-BE49-F238E27FC236}">
                <a16:creationId xmlns:a16="http://schemas.microsoft.com/office/drawing/2014/main" id="{9EC7AC3C-C893-9059-E34C-D1949CD1611A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F6AEBA-BED3-969A-8871-E7D1884D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RECOMMENDATIONS (2021 RECAP):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5E586343-6012-A307-DAB1-09F466EF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b="1" u="sng" dirty="0">
                <a:solidFill>
                  <a:srgbClr val="0070C0"/>
                </a:solidFill>
              </a:rPr>
              <a:t>Funding:</a:t>
            </a: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dirty="0"/>
              <a:t>Members to </a:t>
            </a:r>
            <a:r>
              <a:rPr lang="en-GB" sz="2300" b="1" dirty="0"/>
              <a:t>ensure</a:t>
            </a:r>
            <a:r>
              <a:rPr lang="en-GB" sz="2300" dirty="0"/>
              <a:t> </a:t>
            </a:r>
            <a:r>
              <a:rPr lang="en-GB" sz="2300" b="1" dirty="0">
                <a:solidFill>
                  <a:srgbClr val="FF0000"/>
                </a:solidFill>
              </a:rPr>
              <a:t>timely payment </a:t>
            </a:r>
            <a:r>
              <a:rPr lang="en-GB" sz="2300" dirty="0"/>
              <a:t>of Contributions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>
                <a:solidFill>
                  <a:srgbClr val="FF0000"/>
                </a:solidFill>
              </a:rPr>
              <a:t>Clear</a:t>
            </a:r>
            <a:r>
              <a:rPr lang="en-GB" sz="2300" dirty="0"/>
              <a:t> </a:t>
            </a:r>
            <a:r>
              <a:rPr lang="en-GB" sz="2300" b="1" dirty="0"/>
              <a:t>Contribution arrears (</a:t>
            </a:r>
            <a:r>
              <a:rPr lang="en-GB" sz="2300" b="1" dirty="0">
                <a:solidFill>
                  <a:srgbClr val="FF0000"/>
                </a:solidFill>
              </a:rPr>
              <a:t>recover</a:t>
            </a:r>
            <a:r>
              <a:rPr lang="en-GB" sz="2300" b="1" dirty="0"/>
              <a:t> debt </a:t>
            </a:r>
            <a:r>
              <a:rPr lang="en-GB" sz="2300" b="1" dirty="0">
                <a:solidFill>
                  <a:srgbClr val="FF0000"/>
                </a:solidFill>
              </a:rPr>
              <a:t>€598,620.73</a:t>
            </a:r>
            <a:r>
              <a:rPr lang="en-GB" sz="23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/>
              <a:t>Explore</a:t>
            </a:r>
            <a:r>
              <a:rPr lang="en-GB" sz="2300" dirty="0"/>
              <a:t> </a:t>
            </a:r>
            <a:r>
              <a:rPr lang="en-GB" sz="2300" b="1" dirty="0">
                <a:solidFill>
                  <a:srgbClr val="FF0000"/>
                </a:solidFill>
              </a:rPr>
              <a:t>other sources of funding </a:t>
            </a:r>
            <a:r>
              <a:rPr lang="en-GB" sz="2300" dirty="0"/>
              <a:t>from </a:t>
            </a:r>
            <a:r>
              <a:rPr lang="en-GB" sz="2300" b="1" dirty="0"/>
              <a:t>third parties</a:t>
            </a:r>
          </a:p>
          <a:p>
            <a:pPr>
              <a:defRPr/>
            </a:pPr>
            <a:endParaRPr lang="en-GB" sz="23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dirty="0"/>
              <a:t>Consider </a:t>
            </a:r>
            <a:r>
              <a:rPr lang="en-GB" sz="2300" b="1" dirty="0">
                <a:solidFill>
                  <a:srgbClr val="FF0000"/>
                </a:solidFill>
              </a:rPr>
              <a:t>Change in contribution mechanism </a:t>
            </a:r>
            <a:r>
              <a:rPr lang="en-GB" sz="2300" dirty="0"/>
              <a:t>/ </a:t>
            </a:r>
            <a:r>
              <a:rPr lang="en-GB" sz="2300" b="1" dirty="0"/>
              <a:t>rates: Given</a:t>
            </a:r>
            <a:r>
              <a:rPr lang="en-GB" sz="2300" dirty="0"/>
              <a:t> that </a:t>
            </a:r>
            <a:r>
              <a:rPr lang="en-GB" sz="2300" b="1" dirty="0"/>
              <a:t>23 member contributions </a:t>
            </a:r>
            <a:r>
              <a:rPr lang="en-GB" sz="2300" dirty="0"/>
              <a:t>will only </a:t>
            </a:r>
            <a:r>
              <a:rPr lang="en-GB" sz="2300" b="1" dirty="0"/>
              <a:t>equal €230,000, </a:t>
            </a:r>
            <a:r>
              <a:rPr lang="en-GB" sz="2300" dirty="0"/>
              <a:t>the</a:t>
            </a:r>
            <a:r>
              <a:rPr lang="en-GB" sz="2300" b="1" dirty="0"/>
              <a:t> </a:t>
            </a:r>
            <a:r>
              <a:rPr lang="en-GB" sz="2300" b="1" dirty="0">
                <a:solidFill>
                  <a:srgbClr val="FF0000"/>
                </a:solidFill>
              </a:rPr>
              <a:t>DGs</a:t>
            </a:r>
            <a:r>
              <a:rPr lang="en-GB" sz="2300" b="1" dirty="0"/>
              <a:t> need to </a:t>
            </a:r>
            <a:r>
              <a:rPr lang="en-GB" sz="2300" b="1" dirty="0">
                <a:solidFill>
                  <a:srgbClr val="FF0000"/>
                </a:solidFill>
              </a:rPr>
              <a:t>consider</a:t>
            </a:r>
            <a:r>
              <a:rPr lang="en-GB" sz="2300" dirty="0">
                <a:solidFill>
                  <a:srgbClr val="FF0000"/>
                </a:solidFill>
              </a:rPr>
              <a:t> </a:t>
            </a:r>
            <a:r>
              <a:rPr lang="en-GB" sz="2300" b="1" dirty="0">
                <a:solidFill>
                  <a:srgbClr val="FF0000"/>
                </a:solidFill>
              </a:rPr>
              <a:t>other ways </a:t>
            </a:r>
            <a:r>
              <a:rPr lang="en-GB" sz="2300" dirty="0"/>
              <a:t>to </a:t>
            </a:r>
            <a:r>
              <a:rPr lang="en-GB" sz="2300" b="1" dirty="0">
                <a:solidFill>
                  <a:srgbClr val="FF0000"/>
                </a:solidFill>
              </a:rPr>
              <a:t>augment</a:t>
            </a:r>
            <a:r>
              <a:rPr lang="en-GB" sz="2300" dirty="0"/>
              <a:t> this </a:t>
            </a:r>
            <a:r>
              <a:rPr lang="en-GB" sz="2300" b="1" dirty="0"/>
              <a:t>self-financing portion, for example: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/>
          </a:p>
          <a:p>
            <a:pPr algn="ctr">
              <a:defRPr/>
            </a:pPr>
            <a:r>
              <a:rPr lang="en-GB" sz="2800" b="1" dirty="0">
                <a:solidFill>
                  <a:srgbClr val="0000FF"/>
                </a:solidFill>
              </a:rPr>
              <a:t>WCO (Brussels) format: </a:t>
            </a:r>
            <a:r>
              <a:rPr lang="en-GB" sz="2800" b="1" dirty="0">
                <a:solidFill>
                  <a:srgbClr val="00B050"/>
                </a:solidFill>
              </a:rPr>
              <a:t>“TIER SYSTEM”</a:t>
            </a:r>
          </a:p>
          <a:p>
            <a:pPr algn="ctr">
              <a:defRPr/>
            </a:pPr>
            <a:r>
              <a:rPr lang="en-GB" sz="2800" b="1" dirty="0"/>
              <a:t>(</a:t>
            </a:r>
            <a:r>
              <a:rPr lang="en-GB" sz="2800" b="1" dirty="0">
                <a:solidFill>
                  <a:srgbClr val="FF0000"/>
                </a:solidFill>
              </a:rPr>
              <a:t>Richer Nations </a:t>
            </a:r>
            <a:r>
              <a:rPr lang="en-GB" sz="2800" b="1" dirty="0"/>
              <a:t>paying more)</a:t>
            </a:r>
          </a:p>
          <a:p>
            <a:pPr algn="ctr">
              <a:defRPr/>
            </a:pPr>
            <a:endParaRPr lang="en-GB" sz="2800" b="1" dirty="0"/>
          </a:p>
          <a:p>
            <a:pPr>
              <a:defRPr/>
            </a:pPr>
            <a:r>
              <a:rPr lang="en-GB" sz="2300" b="1" dirty="0"/>
              <a:t>     - Nigeria topping the list, paying the highest</a:t>
            </a:r>
          </a:p>
          <a:p>
            <a:pPr>
              <a:defRPr/>
            </a:pPr>
            <a:r>
              <a:rPr lang="en-GB" sz="2300" b="1" dirty="0"/>
              <a:t>     - 2</a:t>
            </a:r>
            <a:r>
              <a:rPr lang="en-GB" sz="2300" b="1" baseline="30000" dirty="0"/>
              <a:t>nd</a:t>
            </a:r>
            <a:r>
              <a:rPr lang="en-GB" sz="2300" b="1" dirty="0"/>
              <a:t> richest……… etc</a:t>
            </a:r>
          </a:p>
          <a:p>
            <a:pPr>
              <a:defRPr/>
            </a:pPr>
            <a:r>
              <a:rPr lang="en-GB" sz="2300" b="1" dirty="0"/>
              <a:t>     - Countries can be banded in 3 to 6 groups</a:t>
            </a:r>
          </a:p>
          <a:p>
            <a:pPr>
              <a:defRPr/>
            </a:pPr>
            <a:r>
              <a:rPr lang="en-GB" sz="2300" b="1" dirty="0"/>
              <a:t>     - Commence in 2022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BFBA88E-D4AC-0AFC-6FC4-7B19432B66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EE43D4E1-1FA7-0E51-3F0C-7F75A2A2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51F8A-B2B1-476C-B51F-AFD0A5FB10AE}" type="slidenum">
              <a:rPr lang="en-US" altLang="en-US" sz="1200" smtClean="0">
                <a:solidFill>
                  <a:srgbClr val="B5A788"/>
                </a:solidFill>
              </a:rPr>
              <a:pPr/>
              <a:t>35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1924" name="Slide Number Placeholder 5">
            <a:extLst>
              <a:ext uri="{FF2B5EF4-FFF2-40B4-BE49-F238E27FC236}">
                <a16:creationId xmlns:a16="http://schemas.microsoft.com/office/drawing/2014/main" id="{1A4C0C95-285E-9DD7-1BBD-0BB244CA07B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F8E8301-20C9-6D42-C8C1-1D8BE79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RECOMMENDATIONS (2022)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8B38E096-B777-2659-FB43-562C8D49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Funding:</a:t>
            </a:r>
            <a:endParaRPr lang="en-GB" sz="28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Members to </a:t>
            </a:r>
            <a:r>
              <a:rPr lang="en-GB" sz="2400" b="1" dirty="0"/>
              <a:t>ensure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timely payments </a:t>
            </a:r>
            <a:r>
              <a:rPr lang="en-GB" sz="2400" dirty="0"/>
              <a:t>of </a:t>
            </a:r>
            <a:r>
              <a:rPr lang="en-GB" sz="2400" b="1" dirty="0">
                <a:solidFill>
                  <a:srgbClr val="FF0000"/>
                </a:solidFill>
              </a:rPr>
              <a:t>contributions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b="1" dirty="0"/>
              <a:t>clear</a:t>
            </a:r>
            <a:r>
              <a:rPr lang="en-GB" sz="2400" dirty="0"/>
              <a:t> 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arrears: </a:t>
            </a:r>
            <a:r>
              <a:rPr lang="en-GB" sz="2400" b="1" dirty="0"/>
              <a:t>enter</a:t>
            </a:r>
            <a:r>
              <a:rPr lang="en-GB" sz="2400" b="1" dirty="0">
                <a:solidFill>
                  <a:srgbClr val="FF0000"/>
                </a:solidFill>
              </a:rPr>
              <a:t> payment plans </a:t>
            </a:r>
            <a:r>
              <a:rPr lang="en-GB" sz="2400" b="1" dirty="0"/>
              <a:t>for</a:t>
            </a:r>
            <a:r>
              <a:rPr lang="en-GB" sz="2400" b="1" dirty="0">
                <a:solidFill>
                  <a:srgbClr val="FF0000"/>
                </a:solidFill>
              </a:rPr>
              <a:t> huge arrears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b="1" dirty="0"/>
              <a:t>Explore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other funding sources: </a:t>
            </a:r>
            <a:r>
              <a:rPr lang="en-GB" sz="2400" b="1" dirty="0"/>
              <a:t>third parties/Donors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rgbClr val="FF0000"/>
                </a:solidFill>
              </a:rPr>
              <a:t>Max. contributions </a:t>
            </a:r>
            <a:r>
              <a:rPr lang="en-GB" sz="2400" dirty="0"/>
              <a:t>= </a:t>
            </a:r>
            <a:r>
              <a:rPr lang="en-GB" sz="2400" b="1" dirty="0"/>
              <a:t>€230,000: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DGs</a:t>
            </a:r>
            <a:r>
              <a:rPr lang="en-GB" sz="2400" b="1" dirty="0"/>
              <a:t> </a:t>
            </a:r>
            <a:r>
              <a:rPr lang="en-GB" sz="2400" dirty="0"/>
              <a:t>need to </a:t>
            </a:r>
            <a:r>
              <a:rPr lang="en-GB" sz="2400" b="1" dirty="0"/>
              <a:t>find ways </a:t>
            </a:r>
            <a:r>
              <a:rPr lang="en-GB" sz="2400" dirty="0"/>
              <a:t>to </a:t>
            </a:r>
            <a:r>
              <a:rPr lang="en-GB" sz="2400" b="1" dirty="0">
                <a:solidFill>
                  <a:srgbClr val="FF0000"/>
                </a:solidFill>
              </a:rPr>
              <a:t>augment: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Change</a:t>
            </a:r>
            <a:r>
              <a:rPr lang="en-GB" sz="2400" b="1" dirty="0"/>
              <a:t> in </a:t>
            </a:r>
            <a:r>
              <a:rPr lang="en-GB" sz="2400" b="1" dirty="0">
                <a:solidFill>
                  <a:srgbClr val="FF0000"/>
                </a:solidFill>
              </a:rPr>
              <a:t>contribution mechanism </a:t>
            </a:r>
            <a:r>
              <a:rPr lang="en-GB" sz="2400" dirty="0"/>
              <a:t>/ </a:t>
            </a:r>
            <a:r>
              <a:rPr lang="en-GB" sz="2400" b="1" dirty="0">
                <a:solidFill>
                  <a:srgbClr val="FF0000"/>
                </a:solidFill>
              </a:rPr>
              <a:t>rates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* Increase contributions: Countries with Higher GDP to PAY MORE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Contributions: </a:t>
            </a:r>
            <a:r>
              <a:rPr lang="en-GB" sz="2400" b="1" dirty="0"/>
              <a:t>€10,000 for 10 years.. INCREASE!! </a:t>
            </a:r>
            <a:endParaRPr lang="en-GB" sz="2400" dirty="0"/>
          </a:p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Expenditure budget:</a:t>
            </a:r>
            <a:endParaRPr lang="en-GB" sz="28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Budget should be </a:t>
            </a:r>
            <a:r>
              <a:rPr lang="en-GB" sz="2400" b="1" dirty="0">
                <a:solidFill>
                  <a:srgbClr val="FF0000"/>
                </a:solidFill>
              </a:rPr>
              <a:t>affordable </a:t>
            </a:r>
            <a:r>
              <a:rPr lang="en-GB" sz="2400" dirty="0"/>
              <a:t>and </a:t>
            </a:r>
            <a:r>
              <a:rPr lang="en-GB" sz="2400" b="1" dirty="0">
                <a:solidFill>
                  <a:srgbClr val="FF0000"/>
                </a:solidFill>
              </a:rPr>
              <a:t>adequate </a:t>
            </a:r>
            <a:r>
              <a:rPr lang="en-GB" sz="2400" dirty="0"/>
              <a:t>to fund relevant activities of the WCA</a:t>
            </a:r>
            <a:endParaRPr lang="en-GB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b="1" dirty="0"/>
              <a:t>DGs</a:t>
            </a:r>
            <a:r>
              <a:rPr lang="en-GB" sz="2400" dirty="0"/>
              <a:t> 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TO TAKE KEY DECISIONS ON </a:t>
            </a:r>
            <a:r>
              <a:rPr lang="en-GB" sz="2400" b="1" dirty="0"/>
              <a:t>CONTRIBUTION ARREARS </a:t>
            </a:r>
            <a:r>
              <a:rPr lang="en-GB" sz="2400" b="1" dirty="0">
                <a:solidFill>
                  <a:srgbClr val="FF0000"/>
                </a:solidFill>
              </a:rPr>
              <a:t>and </a:t>
            </a:r>
            <a:r>
              <a:rPr lang="en-GB" sz="2400" b="1" dirty="0"/>
              <a:t>CONTRIBUTION INCREASE </a:t>
            </a:r>
            <a:r>
              <a:rPr lang="en-GB" sz="2400" b="1" dirty="0">
                <a:solidFill>
                  <a:srgbClr val="FF0000"/>
                </a:solidFill>
              </a:rPr>
              <a:t>(</a:t>
            </a:r>
            <a:r>
              <a:rPr lang="en-GB" sz="2400" b="1" dirty="0"/>
              <a:t>to finance budget) &amp; meeting format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560C02F-DE32-D0AC-B8AB-813672F8A2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02B78CD6-46A0-AD92-8004-774D0B28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985141-C92E-4EF9-9BAC-461C634CAC2B}" type="slidenum">
              <a:rPr lang="en-US" altLang="en-US" sz="1200" smtClean="0">
                <a:solidFill>
                  <a:srgbClr val="B5A788"/>
                </a:solidFill>
              </a:rPr>
              <a:pPr/>
              <a:t>36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3972" name="Slide Number Placeholder 5">
            <a:extLst>
              <a:ext uri="{FF2B5EF4-FFF2-40B4-BE49-F238E27FC236}">
                <a16:creationId xmlns:a16="http://schemas.microsoft.com/office/drawing/2014/main" id="{6E8AF00E-DA34-4EAB-DD7C-94F9352DDBC2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F312F1E-F6B8-1F67-4E83-8155077A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FOOD FOR THOUGHT (Contribution change)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83974" name="Rectangle 3">
            <a:extLst>
              <a:ext uri="{FF2B5EF4-FFF2-40B4-BE49-F238E27FC236}">
                <a16:creationId xmlns:a16="http://schemas.microsoft.com/office/drawing/2014/main" id="{3162EEDA-46AF-46FA-4D54-1103EDDB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graphicFrame>
        <p:nvGraphicFramePr>
          <p:cNvPr id="83975" name="Object 2">
            <a:extLst>
              <a:ext uri="{FF2B5EF4-FFF2-40B4-BE49-F238E27FC236}">
                <a16:creationId xmlns:a16="http://schemas.microsoft.com/office/drawing/2014/main" id="{3C01057B-6F37-4CD6-506E-FB611A793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09588"/>
          <a:ext cx="8080375" cy="634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81780" imgH="7055012" progId="Excel.Sheet.12">
                  <p:embed/>
                </p:oleObj>
              </mc:Choice>
              <mc:Fallback>
                <p:oleObj name="Worksheet" r:id="rId3" imgW="5581780" imgH="7055012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9588"/>
                        <a:ext cx="8080375" cy="634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5839D0BA-9708-10EC-7C0C-8BF377C23C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3D9D9B3B-5036-B791-72DC-3FC0D57B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B5E41-FE8B-425D-B677-45033E84BCC1}" type="slidenum">
              <a:rPr lang="en-US" altLang="en-US" sz="1200" smtClean="0">
                <a:solidFill>
                  <a:srgbClr val="B5A788"/>
                </a:solidFill>
              </a:rPr>
              <a:pPr/>
              <a:t>37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6020" name="Slide Number Placeholder 5">
            <a:extLst>
              <a:ext uri="{FF2B5EF4-FFF2-40B4-BE49-F238E27FC236}">
                <a16:creationId xmlns:a16="http://schemas.microsoft.com/office/drawing/2014/main" id="{43E3A404-1286-AC7F-2220-C05428F6F510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614924-B74D-D43C-35DA-150080AE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FOOD FOR THOUGHT (Contribution change)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86022" name="Rectangle 3">
            <a:extLst>
              <a:ext uri="{FF2B5EF4-FFF2-40B4-BE49-F238E27FC236}">
                <a16:creationId xmlns:a16="http://schemas.microsoft.com/office/drawing/2014/main" id="{CF83A1B9-4754-95A0-12BF-235A2BF46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graphicFrame>
        <p:nvGraphicFramePr>
          <p:cNvPr id="86023" name="Object 1">
            <a:extLst>
              <a:ext uri="{FF2B5EF4-FFF2-40B4-BE49-F238E27FC236}">
                <a16:creationId xmlns:a16="http://schemas.microsoft.com/office/drawing/2014/main" id="{0316EEA6-FCDD-F0FD-6253-298259D284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33388"/>
          <a:ext cx="8080375" cy="628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68924" imgH="7169312" progId="Excel.Sheet.12">
                  <p:embed/>
                </p:oleObj>
              </mc:Choice>
              <mc:Fallback>
                <p:oleObj name="Worksheet" r:id="rId3" imgW="5568924" imgH="7169312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3388"/>
                        <a:ext cx="8080375" cy="628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DA8D521-D232-F2D9-9456-BD345467AD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88067" name="Slide Number Placeholder 4">
            <a:extLst>
              <a:ext uri="{FF2B5EF4-FFF2-40B4-BE49-F238E27FC236}">
                <a16:creationId xmlns:a16="http://schemas.microsoft.com/office/drawing/2014/main" id="{0F2FED4D-E08F-14BB-B1B6-581F808C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9AA7-0827-40A4-842F-D33703ED31B9}" type="slidenum">
              <a:rPr lang="en-US" altLang="en-US" sz="1200" smtClean="0">
                <a:solidFill>
                  <a:srgbClr val="B5A788"/>
                </a:solidFill>
              </a:rPr>
              <a:pPr/>
              <a:t>38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8068" name="Slide Number Placeholder 5">
            <a:extLst>
              <a:ext uri="{FF2B5EF4-FFF2-40B4-BE49-F238E27FC236}">
                <a16:creationId xmlns:a16="http://schemas.microsoft.com/office/drawing/2014/main" id="{D369423F-B70D-2E35-64BF-EDE22288D1D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69A8F7-8D73-291F-CADD-021E028F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68263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FOOD FOR THOUGHT (Contribution change)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88070" name="Rectangle 3">
            <a:extLst>
              <a:ext uri="{FF2B5EF4-FFF2-40B4-BE49-F238E27FC236}">
                <a16:creationId xmlns:a16="http://schemas.microsoft.com/office/drawing/2014/main" id="{020291B4-FF3A-0D0D-63BC-6AEECAF83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graphicFrame>
        <p:nvGraphicFramePr>
          <p:cNvPr id="88071" name="Object 2">
            <a:extLst>
              <a:ext uri="{FF2B5EF4-FFF2-40B4-BE49-F238E27FC236}">
                <a16:creationId xmlns:a16="http://schemas.microsoft.com/office/drawing/2014/main" id="{8CD5A9D5-E216-91CF-2A15-05EEEC6DC7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78486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568856" imgH="4616473" progId="Excel.Sheet.12">
                  <p:embed/>
                </p:oleObj>
              </mc:Choice>
              <mc:Fallback>
                <p:oleObj name="Worksheet" r:id="rId3" imgW="3568856" imgH="4616473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78486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">
            <a:extLst>
              <a:ext uri="{FF2B5EF4-FFF2-40B4-BE49-F238E27FC236}">
                <a16:creationId xmlns:a16="http://schemas.microsoft.com/office/drawing/2014/main" id="{F02D5EA9-E7F7-0A4B-0058-A233BFC42E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8800" y="0"/>
            <a:ext cx="8382000" cy="4572000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4000" b="1" u="sng" dirty="0">
                <a:solidFill>
                  <a:srgbClr val="00B050"/>
                </a:solidFill>
              </a:rPr>
              <a:t>CONCLUSION:</a:t>
            </a:r>
            <a:br>
              <a:rPr lang="en-GB" sz="4000" b="1" dirty="0">
                <a:solidFill>
                  <a:srgbClr val="00B050"/>
                </a:solidFill>
              </a:rPr>
            </a:br>
            <a:r>
              <a:rPr lang="en-GB" sz="4000" b="1" dirty="0">
                <a:solidFill>
                  <a:schemeClr val="tx1"/>
                </a:solidFill>
              </a:rPr>
              <a:t>WITH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GOOD LEADERSHIP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chemeClr val="tx1"/>
                </a:solidFill>
              </a:rPr>
              <a:t>TEAMWORK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chemeClr val="tx1"/>
                </a:solidFill>
              </a:rPr>
              <a:t>&amp;</a:t>
            </a:r>
            <a:r>
              <a:rPr lang="en-GB" sz="4000" b="1" dirty="0">
                <a:solidFill>
                  <a:srgbClr val="FF0000"/>
                </a:solidFill>
              </a:rPr>
              <a:t> DETERMINATION 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FF6600"/>
                </a:solidFill>
                <a:sym typeface="Wingdings" pitchFamily="2" charset="2"/>
              </a:rPr>
              <a:t> </a:t>
            </a:r>
            <a:br>
              <a:rPr lang="en-GB" sz="4000" u="sng" dirty="0">
                <a:solidFill>
                  <a:srgbClr val="FF0000"/>
                </a:solidFill>
              </a:rPr>
            </a:b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90115" name="Rectangle 11">
            <a:extLst>
              <a:ext uri="{FF2B5EF4-FFF2-40B4-BE49-F238E27FC236}">
                <a16:creationId xmlns:a16="http://schemas.microsoft.com/office/drawing/2014/main" id="{5B4338B1-D9EA-6273-5F24-EB0DC2A93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743200"/>
          </a:xfrm>
        </p:spPr>
        <p:txBody>
          <a:bodyPr/>
          <a:lstStyle/>
          <a:p>
            <a:pPr marL="342900" indent="-342900" algn="ctr" eaLnBrk="1" hangingPunct="1"/>
            <a:r>
              <a:rPr lang="en-GB" altLang="en-US" sz="7000" b="1">
                <a:solidFill>
                  <a:srgbClr val="0000FF"/>
                </a:solidFill>
              </a:rPr>
              <a:t>WE CAN DO IT!!!</a:t>
            </a:r>
          </a:p>
          <a:p>
            <a:pPr marL="342900" indent="-342900" algn="ctr" eaLnBrk="1" hangingPunct="1"/>
            <a:endParaRPr lang="en-GB" altLang="en-US" sz="3200" b="1">
              <a:solidFill>
                <a:srgbClr val="0000FF"/>
              </a:solidFill>
            </a:endParaRPr>
          </a:p>
          <a:p>
            <a:pPr marL="342900" indent="-342900" algn="ctr" eaLnBrk="1" hangingPunct="1"/>
            <a:r>
              <a:rPr lang="en-GB" altLang="en-US" sz="3200" b="1">
                <a:solidFill>
                  <a:srgbClr val="FF0000"/>
                </a:solidFill>
              </a:rPr>
              <a:t>THANK YOU</a:t>
            </a:r>
            <a:r>
              <a:rPr lang="en-GB" altLang="en-US" sz="3200" b="1">
                <a:solidFill>
                  <a:srgbClr val="0000FF"/>
                </a:solidFill>
              </a:rPr>
              <a:t>!!!!!!</a:t>
            </a: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1361B6E9-AF09-D5BE-BDA9-970DDA14F66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3F87BB-5B1C-4D4C-A13F-35A49C4C5809}" type="datetime4">
              <a:rPr lang="en-GB" smtClean="0"/>
              <a:pPr>
                <a:defRPr/>
              </a:pPr>
              <a:t>07 May 2023</a:t>
            </a:fld>
            <a:endParaRPr lang="en-GB"/>
          </a:p>
        </p:txBody>
      </p:sp>
      <p:sp>
        <p:nvSpPr>
          <p:cNvPr id="90117" name="Line 4">
            <a:extLst>
              <a:ext uri="{FF2B5EF4-FFF2-40B4-BE49-F238E27FC236}">
                <a16:creationId xmlns:a16="http://schemas.microsoft.com/office/drawing/2014/main" id="{8650B2B0-C628-F7F0-F0B9-2C0D62D13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657600"/>
            <a:ext cx="8305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8C04E3E3-4D43-1A14-D127-F151E0D460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9934A870-6ED7-57B8-57CC-2C2E67BD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C784C0-ABA2-47DF-A773-BE7F92B518E2}" type="slidenum">
              <a:rPr lang="en-US" altLang="en-US" sz="1200" smtClean="0">
                <a:solidFill>
                  <a:srgbClr val="B5A788"/>
                </a:solidFill>
              </a:rPr>
              <a:pPr/>
              <a:t>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85F0F009-B0C4-11B0-E387-A19A3F0E64D6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952234B-DA46-0ABD-3FE4-96547D40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CONTRUBTIONS ARREARS STATUS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57A9CEDD-C78D-F553-DD41-ABA5D66BC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18439" name="Object 2">
            <a:extLst>
              <a:ext uri="{FF2B5EF4-FFF2-40B4-BE49-F238E27FC236}">
                <a16:creationId xmlns:a16="http://schemas.microsoft.com/office/drawing/2014/main" id="{682255DA-52EB-E3A8-4436-74189B5F36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50863"/>
          <a:ext cx="80803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62469" imgH="2343358" progId="Excel.Sheet.12">
                  <p:embed/>
                </p:oleObj>
              </mc:Choice>
              <mc:Fallback>
                <p:oleObj name="Worksheet" r:id="rId3" imgW="5962469" imgH="2343358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0863"/>
                        <a:ext cx="80803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C6F0543-B3E5-849D-B07E-95DBD4F9B3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59300197-57D5-C517-96CB-EE73F858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F9474E-A06E-45D7-87AC-F857AFF97ECD}" type="slidenum">
              <a:rPr lang="en-US" altLang="en-US" sz="1200" smtClean="0">
                <a:solidFill>
                  <a:srgbClr val="B5A788"/>
                </a:solidFill>
              </a:rPr>
              <a:pPr/>
              <a:t>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F13C2C62-D96A-60C6-DA24-3DF1E9DA4027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C22579D-76D9-05DD-1EDF-5502DCA2E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CONTRIBUTIONS ARREARS STATUS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16C9CD2-E673-FC90-222A-47CF2D95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0487" name="Object 2">
            <a:extLst>
              <a:ext uri="{FF2B5EF4-FFF2-40B4-BE49-F238E27FC236}">
                <a16:creationId xmlns:a16="http://schemas.microsoft.com/office/drawing/2014/main" id="{7AE826A9-AC28-FE5A-FD26-A543F0B08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1000"/>
          <a:ext cx="8004175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07076" imgH="2781439" progId="Excel.Sheet.12">
                  <p:embed/>
                </p:oleObj>
              </mc:Choice>
              <mc:Fallback>
                <p:oleObj name="Worksheet" r:id="rId3" imgW="5607076" imgH="2781439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"/>
                        <a:ext cx="8004175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01D2A4C-FD3C-6C26-9FA7-6B485CA47D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B28DB643-D677-7F1F-1050-5F0D76F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E52AAB-4F40-44BD-906B-13921821867F}" type="slidenum">
              <a:rPr lang="en-US" altLang="en-US" sz="1200" smtClean="0">
                <a:solidFill>
                  <a:srgbClr val="B5A788"/>
                </a:solidFill>
              </a:rPr>
              <a:pPr/>
              <a:t>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B6AB5C3-6BC2-8A84-A611-64D1B184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0"/>
            <a:ext cx="92995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RECOMMENDATIONS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13C20743-E857-6C89-7B4B-1C7E9632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038AE-9A26-8737-5E9F-4BA21C4B1035}"/>
              </a:ext>
            </a:extLst>
          </p:cNvPr>
          <p:cNvSpPr txBox="1"/>
          <p:nvPr/>
        </p:nvSpPr>
        <p:spPr>
          <a:xfrm>
            <a:off x="1066800" y="838200"/>
            <a:ext cx="7848600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0000FF"/>
                </a:solidFill>
              </a:rPr>
              <a:t>CONTRIBUTIONS FOR 2022:</a:t>
            </a:r>
          </a:p>
          <a:p>
            <a:pPr>
              <a:defRPr/>
            </a:pPr>
            <a:endParaRPr lang="en-GB" sz="2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GB" b="1" u="sng" dirty="0">
                <a:solidFill>
                  <a:srgbClr val="0000FF"/>
                </a:solidFill>
              </a:rPr>
              <a:t>URGENT:</a:t>
            </a:r>
            <a:endParaRPr lang="en-GB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dirty="0"/>
              <a:t>Members to </a:t>
            </a:r>
            <a:r>
              <a:rPr lang="en-GB" b="1" dirty="0"/>
              <a:t>ensure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timely payments </a:t>
            </a:r>
            <a:r>
              <a:rPr lang="en-GB" dirty="0"/>
              <a:t>of </a:t>
            </a:r>
            <a:r>
              <a:rPr lang="en-GB" b="1" dirty="0">
                <a:solidFill>
                  <a:srgbClr val="FF0000"/>
                </a:solidFill>
              </a:rPr>
              <a:t>contributions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b="1" dirty="0"/>
              <a:t>clear</a:t>
            </a:r>
            <a:r>
              <a:rPr lang="en-GB" dirty="0"/>
              <a:t> 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arrears: </a:t>
            </a:r>
            <a:r>
              <a:rPr lang="en-GB" b="1" dirty="0"/>
              <a:t>enter</a:t>
            </a:r>
            <a:r>
              <a:rPr lang="en-GB" b="1" dirty="0">
                <a:solidFill>
                  <a:srgbClr val="FF0000"/>
                </a:solidFill>
              </a:rPr>
              <a:t> payment plans </a:t>
            </a:r>
            <a:r>
              <a:rPr lang="en-GB" b="1" dirty="0"/>
              <a:t>for</a:t>
            </a:r>
            <a:r>
              <a:rPr lang="en-GB" b="1" dirty="0">
                <a:solidFill>
                  <a:srgbClr val="FF0000"/>
                </a:solidFill>
              </a:rPr>
              <a:t> huge arrears</a:t>
            </a:r>
          </a:p>
          <a:p>
            <a:pPr>
              <a:defRPr/>
            </a:pPr>
            <a:endParaRPr lang="en-GB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FF0000"/>
                </a:solidFill>
              </a:rPr>
              <a:t>DG’S </a:t>
            </a:r>
            <a:r>
              <a:rPr lang="en-GB" dirty="0"/>
              <a:t>to take </a:t>
            </a:r>
            <a:r>
              <a:rPr lang="en-GB" dirty="0">
                <a:solidFill>
                  <a:srgbClr val="FF0000"/>
                </a:solidFill>
              </a:rPr>
              <a:t>FIRM DECISIONS </a:t>
            </a:r>
            <a:r>
              <a:rPr lang="en-GB" dirty="0"/>
              <a:t>regarding the </a:t>
            </a:r>
            <a:r>
              <a:rPr lang="en-GB" dirty="0">
                <a:solidFill>
                  <a:srgbClr val="FF0000"/>
                </a:solidFill>
              </a:rPr>
              <a:t>settlement of long standing arrears</a:t>
            </a:r>
            <a:endParaRPr lang="en-GB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A79CD9D6-03CF-EBB1-3669-3D3E66D400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02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>
                    <a:satMod val="130000"/>
                  </a:schemeClr>
                </a:solidFill>
              </a:rPr>
              <a:t>PART 2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BUDGET 2022: </a:t>
            </a:r>
            <a:r>
              <a:rPr lang="en-US" sz="3900" b="1" dirty="0">
                <a:solidFill>
                  <a:srgbClr val="00B050"/>
                </a:solidFill>
              </a:rPr>
              <a:t>First Draft</a:t>
            </a: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chemeClr val="tx1"/>
                </a:solidFill>
              </a:rPr>
              <a:t>based on</a:t>
            </a: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0000FF"/>
                </a:solidFill>
              </a:rPr>
              <a:t>Submissions from the Various      </a:t>
            </a:r>
            <a:br>
              <a:rPr lang="en-US" sz="3900" b="1" dirty="0">
                <a:solidFill>
                  <a:srgbClr val="0000FF"/>
                </a:solidFill>
              </a:rPr>
            </a:br>
            <a:br>
              <a:rPr lang="en-US" sz="3900" b="1" dirty="0">
                <a:solidFill>
                  <a:srgbClr val="0000FF"/>
                </a:solidFill>
              </a:rPr>
            </a:br>
            <a:r>
              <a:rPr lang="en-US" sz="3900" b="1" dirty="0">
                <a:solidFill>
                  <a:srgbClr val="0000FF"/>
                </a:solidFill>
              </a:rPr>
              <a:t>WCO-WCA Structures</a:t>
            </a:r>
            <a:br>
              <a:rPr lang="en-US" sz="3200" b="1" dirty="0">
                <a:solidFill>
                  <a:srgbClr val="FF6600"/>
                </a:solidFill>
              </a:rPr>
            </a:b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802CAAC5-C851-7321-ACD4-CBDBCE335A2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7, 2023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C21A2D8E-15DF-E4BB-346A-3EFB60A73C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7C8155BA-8D78-0AE8-65E8-75E35D15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67F92C-30DE-42DB-A89F-D24E62034EE3}" type="slidenum">
              <a:rPr lang="en-US" altLang="en-US" sz="1200" smtClean="0">
                <a:solidFill>
                  <a:srgbClr val="B5A788"/>
                </a:solidFill>
              </a:rPr>
              <a:pPr/>
              <a:t>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CCFED3C7-FFF6-C65C-F04F-5AE7CC378923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E442416-8A74-472D-BB88-61DD064F8BD6}" type="slidenum">
              <a:rPr lang="en-US" altLang="en-US" sz="1400">
                <a:solidFill>
                  <a:srgbClr val="B2B2B2"/>
                </a:solidFill>
              </a:rPr>
              <a:pPr algn="r" eaLnBrk="1" hangingPunct="1"/>
              <a:t>8</a:t>
            </a:fld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9E9BB16-650E-7C98-5E78-83308DCA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4925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REGIONAL BUDGET 2022</a:t>
            </a: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87390483-70FC-52E5-7629-FDA8E405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8150"/>
            <a:ext cx="8212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3000" b="1" u="sng">
                <a:solidFill>
                  <a:srgbClr val="92D050"/>
                </a:solidFill>
                <a:cs typeface="Arial" panose="020B0604020202020204" pitchFamily="34" charset="0"/>
              </a:rPr>
              <a:t>INTRODUCTION: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Budgets were requested from all  </a:t>
            </a:r>
            <a:r>
              <a:rPr lang="en-GB" altLang="en-US" sz="2400" b="1">
                <a:solidFill>
                  <a:srgbClr val="FF0000"/>
                </a:solidFill>
              </a:rPr>
              <a:t>Regional Structures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Only  </a:t>
            </a:r>
            <a:r>
              <a:rPr lang="en-GB" altLang="en-US" sz="2400" b="1">
                <a:solidFill>
                  <a:srgbClr val="FF0000"/>
                </a:solidFill>
              </a:rPr>
              <a:t>RILO-WA</a:t>
            </a:r>
            <a:r>
              <a:rPr lang="en-GB" altLang="en-US" sz="2400" b="1"/>
              <a:t> and </a:t>
            </a:r>
            <a:r>
              <a:rPr lang="en-GB" altLang="en-US" sz="2400" b="1">
                <a:solidFill>
                  <a:srgbClr val="FF0000"/>
                </a:solidFill>
              </a:rPr>
              <a:t>RILO-CA </a:t>
            </a:r>
            <a:r>
              <a:rPr lang="en-GB" altLang="en-US" sz="2400" b="1"/>
              <a:t>submitted (by Birane) before the  </a:t>
            </a:r>
            <a:r>
              <a:rPr lang="en-GB" altLang="en-US" sz="2400" b="1">
                <a:solidFill>
                  <a:srgbClr val="FF0000"/>
                </a:solidFill>
              </a:rPr>
              <a:t>Finance Committee meeting </a:t>
            </a:r>
            <a:r>
              <a:rPr lang="en-GB" altLang="en-US" sz="2400" b="1"/>
              <a:t>of 25.11.2021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/>
              <a:t>I sent emails, followed up through the Office of the </a:t>
            </a:r>
            <a:r>
              <a:rPr lang="en-GB" altLang="en-US" sz="2400" b="1">
                <a:solidFill>
                  <a:srgbClr val="FF0000"/>
                </a:solidFill>
              </a:rPr>
              <a:t>Vice Present </a:t>
            </a:r>
            <a:r>
              <a:rPr lang="en-GB" altLang="en-US" sz="2400" b="1"/>
              <a:t>and </a:t>
            </a:r>
            <a:r>
              <a:rPr lang="en-GB" altLang="en-US" sz="2400" b="1">
                <a:solidFill>
                  <a:srgbClr val="FF0000"/>
                </a:solidFill>
              </a:rPr>
              <a:t>phone calls…..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ROCB &amp; RTC Brazza </a:t>
            </a:r>
            <a:r>
              <a:rPr lang="en-GB" altLang="en-US" sz="2400" b="1"/>
              <a:t>sent </a:t>
            </a:r>
            <a:r>
              <a:rPr lang="en-GB" altLang="en-US" sz="2400" b="1">
                <a:solidFill>
                  <a:srgbClr val="FF0000"/>
                </a:solidFill>
              </a:rPr>
              <a:t>1 day prior</a:t>
            </a:r>
            <a:r>
              <a:rPr lang="en-GB" altLang="en-US" sz="2400" b="1"/>
              <a:t> but not others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Finance Committee </a:t>
            </a:r>
            <a:r>
              <a:rPr lang="en-GB" altLang="en-US" sz="2400" b="1"/>
              <a:t>could not </a:t>
            </a:r>
            <a:r>
              <a:rPr lang="en-GB" altLang="en-US" sz="2400" b="1">
                <a:solidFill>
                  <a:srgbClr val="FF0000"/>
                </a:solidFill>
              </a:rPr>
              <a:t>complete </a:t>
            </a:r>
            <a:r>
              <a:rPr lang="en-GB" altLang="en-US" sz="2400" b="1"/>
              <a:t>and</a:t>
            </a:r>
            <a:r>
              <a:rPr lang="en-GB" altLang="en-US" sz="2400" b="1">
                <a:solidFill>
                  <a:srgbClr val="FF0000"/>
                </a:solidFill>
              </a:rPr>
              <a:t> review the budget    ***</a:t>
            </a:r>
            <a:r>
              <a:rPr lang="en-GB" altLang="en-US" sz="2400" b="1"/>
              <a:t>Timeliness of information a </a:t>
            </a:r>
            <a:r>
              <a:rPr lang="en-GB" altLang="en-US" sz="2400" b="1">
                <a:solidFill>
                  <a:srgbClr val="FF0000"/>
                </a:solidFill>
              </a:rPr>
              <a:t>CONCERN!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/>
              <a:t>Time was given for the others to submit and to make decisions on meetings.</a:t>
            </a:r>
            <a:endParaRPr lang="en-GB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sz="2400" b="1">
                <a:solidFill>
                  <a:srgbClr val="FF0000"/>
                </a:solidFill>
              </a:rPr>
              <a:t>Budgets received except RTC ABuja. (used 2021) </a:t>
            </a:r>
            <a:r>
              <a:rPr lang="en-GB" altLang="en-US" sz="2400" b="1"/>
              <a:t>Consolidated report prepared as follows:</a:t>
            </a:r>
            <a:endParaRPr lang="en-GB" altLang="en-US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0B5B17B5-5868-CE8E-40B4-254AB33AD2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7, 2023</a:t>
            </a:fld>
            <a:endParaRPr lang="en-US" dirty="0"/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1C85D4C8-B77C-7F86-68FD-67C90B9E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DE953F-9EC1-4991-B8D8-AA191CA44E75}" type="slidenum">
              <a:rPr lang="en-US" altLang="en-US" sz="1200" smtClean="0">
                <a:solidFill>
                  <a:srgbClr val="B5A788"/>
                </a:solidFill>
              </a:rPr>
              <a:pPr/>
              <a:t>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71F8784F-30E1-F78D-EAC5-0C60369858E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5715D5-13BC-97F6-B741-0238FEC0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91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2800" b="1" u="sng" kern="0" dirty="0">
                <a:solidFill>
                  <a:srgbClr val="FF6600"/>
                </a:solidFill>
              </a:rPr>
              <a:t>BUDGET COMPARISON: BY EXPENSE CATEGORY</a:t>
            </a:r>
            <a:endParaRPr lang="en-GB" sz="2800" b="1" kern="0" dirty="0">
              <a:solidFill>
                <a:srgbClr val="FF6600"/>
              </a:solidFill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AD6D90AA-32AC-A090-7B12-58C166C4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8679" name="Object 1">
            <a:extLst>
              <a:ext uri="{FF2B5EF4-FFF2-40B4-BE49-F238E27FC236}">
                <a16:creationId xmlns:a16="http://schemas.microsoft.com/office/drawing/2014/main" id="{31CA277E-BFAD-25DA-EA7C-87719DB84C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57200"/>
          <a:ext cx="80803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368869" imgH="3549535" progId="Excel.Sheet.12">
                  <p:embed/>
                </p:oleObj>
              </mc:Choice>
              <mc:Fallback>
                <p:oleObj name="Worksheet" r:id="rId3" imgW="6368869" imgH="354953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80803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TB presentation template">
  <a:themeElements>
    <a:clrScheme name="GTB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TB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TB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40180</TotalTime>
  <Words>1699</Words>
  <Application>Microsoft Office PowerPoint</Application>
  <PresentationFormat>On-screen Show (4:3)</PresentationFormat>
  <Paragraphs>415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Wingdings</vt:lpstr>
      <vt:lpstr>Gill Sans MT</vt:lpstr>
      <vt:lpstr>Wingdings 2</vt:lpstr>
      <vt:lpstr>Verdana</vt:lpstr>
      <vt:lpstr>GTB presentation template</vt:lpstr>
      <vt:lpstr>Solstice</vt:lpstr>
      <vt:lpstr>Microsoft Excel Worksheet</vt:lpstr>
      <vt:lpstr>Worksheet</vt:lpstr>
      <vt:lpstr>WCO – WCA REGION  THE FINANCE COMMITTEE PRESENTATION: 1ST BUDGETARY SESSION OF DIRECTORS GENERAL OF MEMBERS OF THE WCO-WCA: VIRTUAL MEETING 02.12.2021 </vt:lpstr>
      <vt:lpstr>PART 1   CONTRIBUTIONS STATUS: based on COLLECTIONS UP 30 NOVEMBER 2021</vt:lpstr>
      <vt:lpstr>PowerPoint Presentation</vt:lpstr>
      <vt:lpstr>PowerPoint Presentation</vt:lpstr>
      <vt:lpstr>PowerPoint Presentation</vt:lpstr>
      <vt:lpstr>PowerPoint Presentation</vt:lpstr>
      <vt:lpstr>PART 2   BUDGET 2022: First Draft based on Submissions from the Various        WCO-WCA Structures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   REGIONAL BUDGET 2022 (REVISED)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CONCLUSION: WITH GOOD LEADERSHIP TEAMWORK &amp; DETERMINATION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Title-Arial Bold 32pts</dc:title>
  <dc:creator>Administrator</dc:creator>
  <cp:lastModifiedBy>Cherno Omar BARRY</cp:lastModifiedBy>
  <cp:revision>2175</cp:revision>
  <cp:lastPrinted>2021-12-02T09:42:51Z</cp:lastPrinted>
  <dcterms:created xsi:type="dcterms:W3CDTF">2006-03-09T15:17:27Z</dcterms:created>
  <dcterms:modified xsi:type="dcterms:W3CDTF">2023-05-07T23:49:55Z</dcterms:modified>
</cp:coreProperties>
</file>